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Lst>
  <p:sldSz cx="18288000" cy="10287000"/>
  <p:notesSz cx="6858000" cy="9144000"/>
  <p:embeddedFontLst>
    <p:embeddedFont>
      <p:font typeface="Poppins Bold" charset="1" panose="00000800000000000000"/>
      <p:regular r:id="rId39"/>
    </p:embeddedFont>
    <p:embeddedFont>
      <p:font typeface="Poppins" charset="1" panose="00000500000000000000"/>
      <p:regular r:id="rId40"/>
    </p:embeddedFont>
    <p:embeddedFont>
      <p:font typeface="Lato" charset="1" panose="020F0502020204030203"/>
      <p:regular r:id="rId41"/>
    </p:embeddedFont>
    <p:embeddedFont>
      <p:font typeface="Lato Bold" charset="1" panose="020F0502020204030203"/>
      <p:regular r:id="rId4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https://github.com/Sarah627/Credit-Card-Fraud-Detection" TargetMode="External" Type="http://schemas.openxmlformats.org/officeDocument/2006/relationships/hyperlink"/></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png" Type="http://schemas.openxmlformats.org/officeDocument/2006/relationships/image"/><Relationship Id="rId4" Target="../media/image25.png" Type="http://schemas.openxmlformats.org/officeDocument/2006/relationships/image"/><Relationship Id="rId5" Target="../media/image26.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6.png" Type="http://schemas.openxmlformats.org/officeDocument/2006/relationships/image"/><Relationship Id="rId4" Target="../media/image5.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 Id="rId5" Target="../media/image5.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 Id="rId5" Target="../media/image5.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20.pn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4.png" Type="http://schemas.openxmlformats.org/officeDocument/2006/relationships/image"/><Relationship Id="rId4" Target="../media/image20.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0.pn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27.png" Type="http://schemas.openxmlformats.org/officeDocument/2006/relationships/image"/><Relationship Id="rId7" Target="../media/image28.sv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pn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0.pn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27.png" Type="http://schemas.openxmlformats.org/officeDocument/2006/relationships/image"/><Relationship Id="rId7" Target="../media/image28.sv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png" Type="http://schemas.openxmlformats.org/officeDocument/2006/relationships/image"/><Relationship Id="rId4" Target="../media/image29.png" Type="http://schemas.openxmlformats.org/officeDocument/2006/relationships/image"/><Relationship Id="rId5" Target="../media/image30.png" Type="http://schemas.openxmlformats.org/officeDocument/2006/relationships/image"/><Relationship Id="rId6" Target="../media/image31.png" Type="http://schemas.openxmlformats.org/officeDocument/2006/relationships/image"/><Relationship Id="rId7" Target="../media/image2.png" Type="http://schemas.openxmlformats.org/officeDocument/2006/relationships/image"/><Relationship Id="rId8" Target="https://github.com/Sarah627/Credit-Card-Fraud-Detection/blob/main/model.py" TargetMode="External" Type="http://schemas.openxmlformats.org/officeDocument/2006/relationships/hyperlink"/><Relationship Id="rId9" Target="../media/image32.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pn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33.png" Type="http://schemas.openxmlformats.org/officeDocument/2006/relationships/image"/><Relationship Id="rId4" Target="../media/image34.svg" Type="http://schemas.openxmlformats.org/officeDocument/2006/relationships/image"/><Relationship Id="rId5" Target="../media/image20.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35.png" Type="http://schemas.openxmlformats.org/officeDocument/2006/relationships/image"/><Relationship Id="rId4" Target="../media/image36.png" Type="http://schemas.openxmlformats.org/officeDocument/2006/relationships/image"/><Relationship Id="rId5" Target="../media/image37.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 Id="rId5" Target="../media/image38.png" Type="http://schemas.openxmlformats.org/officeDocument/2006/relationships/image"/><Relationship Id="rId6" Target="../media/image39.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pn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40.png" Type="http://schemas.openxmlformats.org/officeDocument/2006/relationships/image"/><Relationship Id="rId7" Target="../media/image41.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33.png" Type="http://schemas.openxmlformats.org/officeDocument/2006/relationships/image"/><Relationship Id="rId4" Target="../media/image34.svg" Type="http://schemas.openxmlformats.org/officeDocument/2006/relationships/image"/><Relationship Id="rId5" Target="../media/image20.pn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33.png" Type="http://schemas.openxmlformats.org/officeDocument/2006/relationships/image"/><Relationship Id="rId4" Target="../media/image34.svg" Type="http://schemas.openxmlformats.org/officeDocument/2006/relationships/image"/><Relationship Id="rId5" Target="../media/image42.png" Type="http://schemas.openxmlformats.org/officeDocument/2006/relationships/image"/><Relationship Id="rId6" Target="../media/image43.png" Type="http://schemas.openxmlformats.org/officeDocument/2006/relationships/image"/><Relationship Id="rId7" Target="../media/image7.png" Type="http://schemas.openxmlformats.org/officeDocument/2006/relationships/image"/><Relationship Id="rId8" Target="../media/image8.sv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20.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44.png" Type="http://schemas.openxmlformats.org/officeDocument/2006/relationships/image"/><Relationship Id="rId4" Target="../media/image45.png" Type="http://schemas.openxmlformats.org/officeDocument/2006/relationships/image"/><Relationship Id="rId5" Target="../media/image46.pn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47.png" Type="http://schemas.openxmlformats.org/officeDocument/2006/relationships/image"/><Relationship Id="rId4" Target="../media/image48.pn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jpeg" Type="http://schemas.openxmlformats.org/officeDocument/2006/relationships/image"/><Relationship Id="rId3" Target="../media/image1.pn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49.png" Type="http://schemas.openxmlformats.org/officeDocument/2006/relationships/image"/><Relationship Id="rId4" Target="../media/image50.pn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51.png" Type="http://schemas.openxmlformats.org/officeDocument/2006/relationships/image"/><Relationship Id="rId4" Target="../media/image52.pn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3.jpeg" Type="http://schemas.openxmlformats.org/officeDocument/2006/relationships/image"/><Relationship Id="rId3" Target="../media/image54.jpeg" Type="http://schemas.openxmlformats.org/officeDocument/2006/relationships/image"/><Relationship Id="rId4" Target="../media/image5.png" Type="http://schemas.openxmlformats.org/officeDocument/2006/relationships/image"/><Relationship Id="rId5" Target="../media/image55.jpeg" Type="http://schemas.openxmlformats.org/officeDocument/2006/relationships/image"/><Relationship Id="rId6" Target="../media/image56.jpeg" Type="http://schemas.openxmlformats.org/officeDocument/2006/relationships/image"/><Relationship Id="rId7" Target="../media/image57.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5.svg" Type="http://schemas.openxmlformats.org/officeDocument/2006/relationships/image"/><Relationship Id="rId11" Target="../media/image16.png" Type="http://schemas.openxmlformats.org/officeDocument/2006/relationships/image"/><Relationship Id="rId12" Target="../media/image17.svg" Type="http://schemas.openxmlformats.org/officeDocument/2006/relationships/image"/><Relationship Id="rId13" Target="../media/image18.png" Type="http://schemas.openxmlformats.org/officeDocument/2006/relationships/image"/><Relationship Id="rId2" Target="../media/image1.png"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 Id="rId5" Target="../media/image10.png" Type="http://schemas.openxmlformats.org/officeDocument/2006/relationships/image"/><Relationship Id="rId6" Target="../media/image11.svg" Type="http://schemas.openxmlformats.org/officeDocument/2006/relationships/image"/><Relationship Id="rId7" Target="../media/image12.png" Type="http://schemas.openxmlformats.org/officeDocument/2006/relationships/image"/><Relationship Id="rId8" Target="../media/image13.svg" Type="http://schemas.openxmlformats.org/officeDocument/2006/relationships/image"/><Relationship Id="rId9" Target="../media/image14.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https://www.kaggle.com/datasets/mlg-ulb/creditcardfraud" TargetMode="External" Type="http://schemas.openxmlformats.org/officeDocument/2006/relationships/hyperlink"/><Relationship Id="rId4" Target="../media/image19.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 Id="rId5" Target="../media/image5.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png" Type="http://schemas.openxmlformats.org/officeDocument/2006/relationships/image"/><Relationship Id="rId4" Target="../media/image23.png" Type="http://schemas.openxmlformats.org/officeDocument/2006/relationships/image"/><Relationship Id="rId5" Target="../media/image2.png" Type="http://schemas.openxmlformats.org/officeDocument/2006/relationships/image"/><Relationship Id="rId6" Target="https://github.com/Sarah627/Credit-Card-Fraud-Detection/blob/main/DataPrepreocessing.ipynb" TargetMode="External" Type="http://schemas.openxmlformats.org/officeDocument/2006/relationships/hyperlink"/></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0.png" Type="http://schemas.openxmlformats.org/officeDocument/2006/relationships/image"/><Relationship Id="rId4" Target="../media/image24.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5651837" y="289333"/>
            <a:ext cx="12112509" cy="8707633"/>
          </a:xfrm>
          <a:custGeom>
            <a:avLst/>
            <a:gdLst/>
            <a:ahLst/>
            <a:cxnLst/>
            <a:rect r="r" b="b" t="t" l="l"/>
            <a:pathLst>
              <a:path h="8707633" w="12112509">
                <a:moveTo>
                  <a:pt x="0" y="0"/>
                </a:moveTo>
                <a:lnTo>
                  <a:pt x="12112509" y="0"/>
                </a:lnTo>
                <a:lnTo>
                  <a:pt x="12112509" y="8707633"/>
                </a:lnTo>
                <a:lnTo>
                  <a:pt x="0" y="8707633"/>
                </a:lnTo>
                <a:lnTo>
                  <a:pt x="0" y="0"/>
                </a:lnTo>
                <a:close/>
              </a:path>
            </a:pathLst>
          </a:custGeom>
          <a:blipFill>
            <a:blip r:embed="rId2"/>
            <a:stretch>
              <a:fillRect l="0" t="-501" r="0" b="0"/>
            </a:stretch>
          </a:blipFill>
        </p:spPr>
      </p:sp>
      <p:sp>
        <p:nvSpPr>
          <p:cNvPr name="TextBox 3" id="3"/>
          <p:cNvSpPr txBox="true"/>
          <p:nvPr/>
        </p:nvSpPr>
        <p:spPr>
          <a:xfrm rot="0">
            <a:off x="928665" y="2413563"/>
            <a:ext cx="11411477" cy="4298950"/>
          </a:xfrm>
          <a:prstGeom prst="rect">
            <a:avLst/>
          </a:prstGeom>
        </p:spPr>
        <p:txBody>
          <a:bodyPr anchor="t" rtlCol="false" tIns="0" lIns="0" bIns="0" rIns="0">
            <a:spAutoFit/>
          </a:bodyPr>
          <a:lstStyle/>
          <a:p>
            <a:pPr algn="l">
              <a:lnSpc>
                <a:spcPts val="10999"/>
              </a:lnSpc>
            </a:pPr>
            <a:r>
              <a:rPr lang="en-US" sz="9999" b="true">
                <a:solidFill>
                  <a:srgbClr val="FBF9F1"/>
                </a:solidFill>
                <a:latin typeface="Poppins Bold"/>
                <a:ea typeface="Poppins Bold"/>
                <a:cs typeface="Poppins Bold"/>
                <a:sym typeface="Poppins Bold"/>
              </a:rPr>
              <a:t>CREDIT CARD FRAUD DETECTION</a:t>
            </a:r>
          </a:p>
        </p:txBody>
      </p:sp>
      <p:sp>
        <p:nvSpPr>
          <p:cNvPr name="Freeform 4" id="4"/>
          <p:cNvSpPr/>
          <p:nvPr/>
        </p:nvSpPr>
        <p:spPr>
          <a:xfrm flipH="false" flipV="false" rot="0">
            <a:off x="970255" y="9301798"/>
            <a:ext cx="402099" cy="402099"/>
          </a:xfrm>
          <a:custGeom>
            <a:avLst/>
            <a:gdLst/>
            <a:ahLst/>
            <a:cxnLst/>
            <a:rect r="r" b="b" t="t" l="l"/>
            <a:pathLst>
              <a:path h="402099" w="402099">
                <a:moveTo>
                  <a:pt x="0" y="0"/>
                </a:moveTo>
                <a:lnTo>
                  <a:pt x="402099" y="0"/>
                </a:lnTo>
                <a:lnTo>
                  <a:pt x="402099" y="402099"/>
                </a:lnTo>
                <a:lnTo>
                  <a:pt x="0" y="402099"/>
                </a:lnTo>
                <a:lnTo>
                  <a:pt x="0" y="0"/>
                </a:lnTo>
                <a:close/>
              </a:path>
            </a:pathLst>
          </a:custGeom>
          <a:blipFill>
            <a:blip r:embed="rId3"/>
            <a:stretch>
              <a:fillRect l="0" t="0" r="0" b="0"/>
            </a:stretch>
          </a:blipFill>
        </p:spPr>
      </p:sp>
      <p:sp>
        <p:nvSpPr>
          <p:cNvPr name="Freeform 5" id="5"/>
          <p:cNvSpPr/>
          <p:nvPr/>
        </p:nvSpPr>
        <p:spPr>
          <a:xfrm flipH="false" flipV="false" rot="0">
            <a:off x="7019372" y="9340446"/>
            <a:ext cx="673056" cy="363450"/>
          </a:xfrm>
          <a:custGeom>
            <a:avLst/>
            <a:gdLst/>
            <a:ahLst/>
            <a:cxnLst/>
            <a:rect r="r" b="b" t="t" l="l"/>
            <a:pathLst>
              <a:path h="363450" w="673056">
                <a:moveTo>
                  <a:pt x="0" y="0"/>
                </a:moveTo>
                <a:lnTo>
                  <a:pt x="673055" y="0"/>
                </a:lnTo>
                <a:lnTo>
                  <a:pt x="673055" y="363451"/>
                </a:lnTo>
                <a:lnTo>
                  <a:pt x="0" y="36345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6" id="6"/>
          <p:cNvSpPr txBox="true"/>
          <p:nvPr/>
        </p:nvSpPr>
        <p:spPr>
          <a:xfrm rot="0">
            <a:off x="928665" y="6833868"/>
            <a:ext cx="7762921" cy="566420"/>
          </a:xfrm>
          <a:prstGeom prst="rect">
            <a:avLst/>
          </a:prstGeom>
        </p:spPr>
        <p:txBody>
          <a:bodyPr anchor="t" rtlCol="false" tIns="0" lIns="0" bIns="0" rIns="0">
            <a:spAutoFit/>
          </a:bodyPr>
          <a:lstStyle/>
          <a:p>
            <a:pPr algn="l">
              <a:lnSpc>
                <a:spcPts val="4480"/>
              </a:lnSpc>
              <a:spcBef>
                <a:spcPct val="0"/>
              </a:spcBef>
            </a:pPr>
            <a:r>
              <a:rPr lang="en-US" sz="3200">
                <a:solidFill>
                  <a:srgbClr val="E5E1DA"/>
                </a:solidFill>
                <a:latin typeface="Poppins"/>
                <a:ea typeface="Poppins"/>
                <a:cs typeface="Poppins"/>
                <a:sym typeface="Poppins"/>
              </a:rPr>
              <a:t>Present by ML Team 3</a:t>
            </a:r>
          </a:p>
        </p:txBody>
      </p:sp>
      <p:sp>
        <p:nvSpPr>
          <p:cNvPr name="TextBox 7" id="7"/>
          <p:cNvSpPr txBox="true"/>
          <p:nvPr/>
        </p:nvSpPr>
        <p:spPr>
          <a:xfrm rot="0">
            <a:off x="1435519" y="9305117"/>
            <a:ext cx="3863157" cy="398780"/>
          </a:xfrm>
          <a:prstGeom prst="rect">
            <a:avLst/>
          </a:prstGeom>
        </p:spPr>
        <p:txBody>
          <a:bodyPr anchor="t" rtlCol="false" tIns="0" lIns="0" bIns="0" rIns="0">
            <a:spAutoFit/>
          </a:bodyPr>
          <a:lstStyle/>
          <a:p>
            <a:pPr algn="l">
              <a:lnSpc>
                <a:spcPts val="3220"/>
              </a:lnSpc>
              <a:spcBef>
                <a:spcPct val="0"/>
              </a:spcBef>
            </a:pPr>
            <a:r>
              <a:rPr lang="en-US" sz="2300" u="sng">
                <a:solidFill>
                  <a:srgbClr val="E5E1DA"/>
                </a:solidFill>
                <a:latin typeface="Lato"/>
                <a:ea typeface="Lato"/>
                <a:cs typeface="Lato"/>
                <a:sym typeface="Lato"/>
                <a:hlinkClick r:id="rId6" tooltip="https://github.com/Sarah627/Credit-Card-Fraud-Detection"/>
              </a:rPr>
              <a:t>Credit-Card-Fraud-Detection</a:t>
            </a:r>
          </a:p>
        </p:txBody>
      </p:sp>
      <p:sp>
        <p:nvSpPr>
          <p:cNvPr name="TextBox 8" id="8"/>
          <p:cNvSpPr txBox="true"/>
          <p:nvPr/>
        </p:nvSpPr>
        <p:spPr>
          <a:xfrm rot="0">
            <a:off x="7844934" y="9305117"/>
            <a:ext cx="3863157" cy="398780"/>
          </a:xfrm>
          <a:prstGeom prst="rect">
            <a:avLst/>
          </a:prstGeom>
        </p:spPr>
        <p:txBody>
          <a:bodyPr anchor="t" rtlCol="false" tIns="0" lIns="0" bIns="0" rIns="0">
            <a:spAutoFit/>
          </a:bodyPr>
          <a:lstStyle/>
          <a:p>
            <a:pPr algn="l">
              <a:lnSpc>
                <a:spcPts val="3220"/>
              </a:lnSpc>
              <a:spcBef>
                <a:spcPct val="0"/>
              </a:spcBef>
            </a:pPr>
            <a:r>
              <a:rPr lang="en-US" sz="2300" u="sng">
                <a:solidFill>
                  <a:srgbClr val="E5E1DA"/>
                </a:solidFill>
                <a:latin typeface="Lato"/>
                <a:ea typeface="Lato"/>
                <a:cs typeface="Lato"/>
                <a:sym typeface="Lato"/>
              </a:rPr>
              <a:t>GIZ_AIS5_S1e</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true" rot="-4983476">
            <a:off x="-2621159" y="-3277558"/>
            <a:ext cx="7674102" cy="8229600"/>
          </a:xfrm>
          <a:custGeom>
            <a:avLst/>
            <a:gdLst/>
            <a:ahLst/>
            <a:cxnLst/>
            <a:rect r="r" b="b" t="t" l="l"/>
            <a:pathLst>
              <a:path h="8229600" w="7674102">
                <a:moveTo>
                  <a:pt x="0" y="8229600"/>
                </a:moveTo>
                <a:lnTo>
                  <a:pt x="7674102" y="8229600"/>
                </a:lnTo>
                <a:lnTo>
                  <a:pt x="7674102" y="0"/>
                </a:lnTo>
                <a:lnTo>
                  <a:pt x="0" y="0"/>
                </a:lnTo>
                <a:lnTo>
                  <a:pt x="0" y="8229600"/>
                </a:lnTo>
                <a:close/>
              </a:path>
            </a:pathLst>
          </a:custGeom>
          <a:blipFill>
            <a:blip r:embed="rId2"/>
            <a:stretch>
              <a:fillRect l="0" t="0" r="0" b="0"/>
            </a:stretch>
          </a:blipFill>
        </p:spPr>
      </p:sp>
      <p:sp>
        <p:nvSpPr>
          <p:cNvPr name="Freeform 3" id="3"/>
          <p:cNvSpPr/>
          <p:nvPr/>
        </p:nvSpPr>
        <p:spPr>
          <a:xfrm flipH="false" flipV="false" rot="-9698248">
            <a:off x="14289484" y="-251505"/>
            <a:ext cx="6195600" cy="3384081"/>
          </a:xfrm>
          <a:custGeom>
            <a:avLst/>
            <a:gdLst/>
            <a:ahLst/>
            <a:cxnLst/>
            <a:rect r="r" b="b" t="t" l="l"/>
            <a:pathLst>
              <a:path h="3384081" w="6195600">
                <a:moveTo>
                  <a:pt x="0" y="0"/>
                </a:moveTo>
                <a:lnTo>
                  <a:pt x="6195601" y="0"/>
                </a:lnTo>
                <a:lnTo>
                  <a:pt x="6195601" y="3384080"/>
                </a:lnTo>
                <a:lnTo>
                  <a:pt x="0" y="3384080"/>
                </a:lnTo>
                <a:lnTo>
                  <a:pt x="0" y="0"/>
                </a:lnTo>
                <a:close/>
              </a:path>
            </a:pathLst>
          </a:custGeom>
          <a:blipFill>
            <a:blip r:embed="rId3"/>
            <a:stretch>
              <a:fillRect l="-9750" t="0" r="0" b="-143185"/>
            </a:stretch>
          </a:blipFill>
        </p:spPr>
      </p:sp>
      <p:grpSp>
        <p:nvGrpSpPr>
          <p:cNvPr name="Group 4" id="4"/>
          <p:cNvGrpSpPr/>
          <p:nvPr/>
        </p:nvGrpSpPr>
        <p:grpSpPr>
          <a:xfrm rot="0">
            <a:off x="550652" y="3132575"/>
            <a:ext cx="6604290" cy="2961051"/>
            <a:chOff x="0" y="0"/>
            <a:chExt cx="1739402" cy="779865"/>
          </a:xfrm>
        </p:grpSpPr>
        <p:sp>
          <p:nvSpPr>
            <p:cNvPr name="Freeform 5" id="5"/>
            <p:cNvSpPr/>
            <p:nvPr/>
          </p:nvSpPr>
          <p:spPr>
            <a:xfrm flipH="false" flipV="false" rot="0">
              <a:off x="0" y="0"/>
              <a:ext cx="1739402" cy="779865"/>
            </a:xfrm>
            <a:custGeom>
              <a:avLst/>
              <a:gdLst/>
              <a:ahLst/>
              <a:cxnLst/>
              <a:rect r="r" b="b" t="t" l="l"/>
              <a:pathLst>
                <a:path h="779865" w="1739402">
                  <a:moveTo>
                    <a:pt x="23445" y="0"/>
                  </a:moveTo>
                  <a:lnTo>
                    <a:pt x="1715957" y="0"/>
                  </a:lnTo>
                  <a:cubicBezTo>
                    <a:pt x="1728905" y="0"/>
                    <a:pt x="1739402" y="10497"/>
                    <a:pt x="1739402" y="23445"/>
                  </a:cubicBezTo>
                  <a:lnTo>
                    <a:pt x="1739402" y="756420"/>
                  </a:lnTo>
                  <a:cubicBezTo>
                    <a:pt x="1739402" y="762638"/>
                    <a:pt x="1736932" y="768602"/>
                    <a:pt x="1732535" y="772998"/>
                  </a:cubicBezTo>
                  <a:cubicBezTo>
                    <a:pt x="1728138" y="777395"/>
                    <a:pt x="1722175" y="779865"/>
                    <a:pt x="1715957" y="779865"/>
                  </a:cubicBezTo>
                  <a:lnTo>
                    <a:pt x="23445" y="779865"/>
                  </a:lnTo>
                  <a:cubicBezTo>
                    <a:pt x="17227" y="779865"/>
                    <a:pt x="11264" y="777395"/>
                    <a:pt x="6867" y="772998"/>
                  </a:cubicBezTo>
                  <a:cubicBezTo>
                    <a:pt x="2470" y="768602"/>
                    <a:pt x="0" y="762638"/>
                    <a:pt x="0" y="756420"/>
                  </a:cubicBezTo>
                  <a:lnTo>
                    <a:pt x="0" y="23445"/>
                  </a:lnTo>
                  <a:cubicBezTo>
                    <a:pt x="0" y="17227"/>
                    <a:pt x="2470" y="11264"/>
                    <a:pt x="6867" y="6867"/>
                  </a:cubicBezTo>
                  <a:cubicBezTo>
                    <a:pt x="11264" y="2470"/>
                    <a:pt x="17227" y="0"/>
                    <a:pt x="23445" y="0"/>
                  </a:cubicBezTo>
                  <a:close/>
                </a:path>
              </a:pathLst>
            </a:custGeom>
            <a:solidFill>
              <a:srgbClr val="000000"/>
            </a:solidFill>
            <a:ln w="38100" cap="sq">
              <a:solidFill>
                <a:srgbClr val="FBF9F1"/>
              </a:solidFill>
              <a:prstDash val="solid"/>
              <a:miter/>
            </a:ln>
          </p:spPr>
        </p:sp>
        <p:sp>
          <p:nvSpPr>
            <p:cNvPr name="TextBox 6" id="6"/>
            <p:cNvSpPr txBox="true"/>
            <p:nvPr/>
          </p:nvSpPr>
          <p:spPr>
            <a:xfrm>
              <a:off x="0" y="-38100"/>
              <a:ext cx="1739402" cy="817965"/>
            </a:xfrm>
            <a:prstGeom prst="rect">
              <a:avLst/>
            </a:prstGeom>
          </p:spPr>
          <p:txBody>
            <a:bodyPr anchor="ctr" rtlCol="false" tIns="50800" lIns="50800" bIns="50800" rIns="50800"/>
            <a:lstStyle/>
            <a:p>
              <a:pPr algn="ctr">
                <a:lnSpc>
                  <a:spcPts val="2659"/>
                </a:lnSpc>
              </a:pPr>
            </a:p>
          </p:txBody>
        </p:sp>
      </p:grpSp>
      <p:grpSp>
        <p:nvGrpSpPr>
          <p:cNvPr name="Group 7" id="7"/>
          <p:cNvGrpSpPr/>
          <p:nvPr/>
        </p:nvGrpSpPr>
        <p:grpSpPr>
          <a:xfrm rot="0">
            <a:off x="550652" y="6208298"/>
            <a:ext cx="6604290" cy="3906051"/>
            <a:chOff x="0" y="0"/>
            <a:chExt cx="1739402" cy="1028754"/>
          </a:xfrm>
        </p:grpSpPr>
        <p:sp>
          <p:nvSpPr>
            <p:cNvPr name="Freeform 8" id="8"/>
            <p:cNvSpPr/>
            <p:nvPr/>
          </p:nvSpPr>
          <p:spPr>
            <a:xfrm flipH="false" flipV="false" rot="0">
              <a:off x="0" y="0"/>
              <a:ext cx="1739402" cy="1028754"/>
            </a:xfrm>
            <a:custGeom>
              <a:avLst/>
              <a:gdLst/>
              <a:ahLst/>
              <a:cxnLst/>
              <a:rect r="r" b="b" t="t" l="l"/>
              <a:pathLst>
                <a:path h="1028754" w="1739402">
                  <a:moveTo>
                    <a:pt x="23445" y="0"/>
                  </a:moveTo>
                  <a:lnTo>
                    <a:pt x="1715957" y="0"/>
                  </a:lnTo>
                  <a:cubicBezTo>
                    <a:pt x="1728905" y="0"/>
                    <a:pt x="1739402" y="10497"/>
                    <a:pt x="1739402" y="23445"/>
                  </a:cubicBezTo>
                  <a:lnTo>
                    <a:pt x="1739402" y="1005309"/>
                  </a:lnTo>
                  <a:cubicBezTo>
                    <a:pt x="1739402" y="1011527"/>
                    <a:pt x="1736932" y="1017491"/>
                    <a:pt x="1732535" y="1021887"/>
                  </a:cubicBezTo>
                  <a:cubicBezTo>
                    <a:pt x="1728138" y="1026284"/>
                    <a:pt x="1722175" y="1028754"/>
                    <a:pt x="1715957" y="1028754"/>
                  </a:cubicBezTo>
                  <a:lnTo>
                    <a:pt x="23445" y="1028754"/>
                  </a:lnTo>
                  <a:cubicBezTo>
                    <a:pt x="17227" y="1028754"/>
                    <a:pt x="11264" y="1026284"/>
                    <a:pt x="6867" y="1021887"/>
                  </a:cubicBezTo>
                  <a:cubicBezTo>
                    <a:pt x="2470" y="1017491"/>
                    <a:pt x="0" y="1011527"/>
                    <a:pt x="0" y="1005309"/>
                  </a:cubicBezTo>
                  <a:lnTo>
                    <a:pt x="0" y="23445"/>
                  </a:lnTo>
                  <a:cubicBezTo>
                    <a:pt x="0" y="17227"/>
                    <a:pt x="2470" y="11264"/>
                    <a:pt x="6867" y="6867"/>
                  </a:cubicBezTo>
                  <a:cubicBezTo>
                    <a:pt x="11264" y="2470"/>
                    <a:pt x="17227" y="0"/>
                    <a:pt x="23445" y="0"/>
                  </a:cubicBezTo>
                  <a:close/>
                </a:path>
              </a:pathLst>
            </a:custGeom>
            <a:solidFill>
              <a:srgbClr val="000000"/>
            </a:solidFill>
            <a:ln w="38100" cap="sq">
              <a:solidFill>
                <a:srgbClr val="FBF9F1"/>
              </a:solidFill>
              <a:prstDash val="solid"/>
              <a:miter/>
            </a:ln>
          </p:spPr>
        </p:sp>
        <p:sp>
          <p:nvSpPr>
            <p:cNvPr name="TextBox 9" id="9"/>
            <p:cNvSpPr txBox="true"/>
            <p:nvPr/>
          </p:nvSpPr>
          <p:spPr>
            <a:xfrm>
              <a:off x="0" y="-38100"/>
              <a:ext cx="1739402" cy="1066854"/>
            </a:xfrm>
            <a:prstGeom prst="rect">
              <a:avLst/>
            </a:prstGeom>
          </p:spPr>
          <p:txBody>
            <a:bodyPr anchor="ctr" rtlCol="false" tIns="50800" lIns="50800" bIns="50800" rIns="50800"/>
            <a:lstStyle/>
            <a:p>
              <a:pPr algn="ctr">
                <a:lnSpc>
                  <a:spcPts val="2659"/>
                </a:lnSpc>
              </a:pPr>
            </a:p>
          </p:txBody>
        </p:sp>
      </p:grpSp>
      <p:grpSp>
        <p:nvGrpSpPr>
          <p:cNvPr name="Group 10" id="10"/>
          <p:cNvGrpSpPr/>
          <p:nvPr/>
        </p:nvGrpSpPr>
        <p:grpSpPr>
          <a:xfrm rot="0">
            <a:off x="11548485" y="3132575"/>
            <a:ext cx="6188862" cy="2961051"/>
            <a:chOff x="0" y="0"/>
            <a:chExt cx="1629988" cy="779865"/>
          </a:xfrm>
        </p:grpSpPr>
        <p:sp>
          <p:nvSpPr>
            <p:cNvPr name="Freeform 11" id="11"/>
            <p:cNvSpPr/>
            <p:nvPr/>
          </p:nvSpPr>
          <p:spPr>
            <a:xfrm flipH="false" flipV="false" rot="0">
              <a:off x="0" y="0"/>
              <a:ext cx="1629988" cy="779865"/>
            </a:xfrm>
            <a:custGeom>
              <a:avLst/>
              <a:gdLst/>
              <a:ahLst/>
              <a:cxnLst/>
              <a:rect r="r" b="b" t="t" l="l"/>
              <a:pathLst>
                <a:path h="779865" w="1629988">
                  <a:moveTo>
                    <a:pt x="25019" y="0"/>
                  </a:moveTo>
                  <a:lnTo>
                    <a:pt x="1604970" y="0"/>
                  </a:lnTo>
                  <a:cubicBezTo>
                    <a:pt x="1611605" y="0"/>
                    <a:pt x="1617969" y="2636"/>
                    <a:pt x="1622661" y="7328"/>
                  </a:cubicBezTo>
                  <a:cubicBezTo>
                    <a:pt x="1627353" y="12020"/>
                    <a:pt x="1629988" y="18383"/>
                    <a:pt x="1629988" y="25019"/>
                  </a:cubicBezTo>
                  <a:lnTo>
                    <a:pt x="1629988" y="754846"/>
                  </a:lnTo>
                  <a:cubicBezTo>
                    <a:pt x="1629988" y="761482"/>
                    <a:pt x="1627353" y="767845"/>
                    <a:pt x="1622661" y="772537"/>
                  </a:cubicBezTo>
                  <a:cubicBezTo>
                    <a:pt x="1617969" y="777229"/>
                    <a:pt x="1611605" y="779865"/>
                    <a:pt x="1604970" y="779865"/>
                  </a:cubicBezTo>
                  <a:lnTo>
                    <a:pt x="25019" y="779865"/>
                  </a:lnTo>
                  <a:cubicBezTo>
                    <a:pt x="18383" y="779865"/>
                    <a:pt x="12020" y="777229"/>
                    <a:pt x="7328" y="772537"/>
                  </a:cubicBezTo>
                  <a:cubicBezTo>
                    <a:pt x="2636" y="767845"/>
                    <a:pt x="0" y="761482"/>
                    <a:pt x="0" y="754846"/>
                  </a:cubicBezTo>
                  <a:lnTo>
                    <a:pt x="0" y="25019"/>
                  </a:lnTo>
                  <a:cubicBezTo>
                    <a:pt x="0" y="18383"/>
                    <a:pt x="2636" y="12020"/>
                    <a:pt x="7328" y="7328"/>
                  </a:cubicBezTo>
                  <a:cubicBezTo>
                    <a:pt x="12020" y="2636"/>
                    <a:pt x="18383" y="0"/>
                    <a:pt x="25019" y="0"/>
                  </a:cubicBezTo>
                  <a:close/>
                </a:path>
              </a:pathLst>
            </a:custGeom>
            <a:solidFill>
              <a:srgbClr val="000000"/>
            </a:solidFill>
            <a:ln w="38100" cap="sq">
              <a:solidFill>
                <a:srgbClr val="FBF9F1"/>
              </a:solidFill>
              <a:prstDash val="solid"/>
              <a:miter/>
            </a:ln>
          </p:spPr>
        </p:sp>
        <p:sp>
          <p:nvSpPr>
            <p:cNvPr name="TextBox 12" id="12"/>
            <p:cNvSpPr txBox="true"/>
            <p:nvPr/>
          </p:nvSpPr>
          <p:spPr>
            <a:xfrm>
              <a:off x="0" y="-38100"/>
              <a:ext cx="1629988" cy="817965"/>
            </a:xfrm>
            <a:prstGeom prst="rect">
              <a:avLst/>
            </a:prstGeom>
          </p:spPr>
          <p:txBody>
            <a:bodyPr anchor="ctr" rtlCol="false" tIns="50800" lIns="50800" bIns="50800" rIns="50800"/>
            <a:lstStyle/>
            <a:p>
              <a:pPr algn="ctr">
                <a:lnSpc>
                  <a:spcPts val="2659"/>
                </a:lnSpc>
              </a:pPr>
            </a:p>
          </p:txBody>
        </p:sp>
      </p:grpSp>
      <p:grpSp>
        <p:nvGrpSpPr>
          <p:cNvPr name="Group 13" id="13"/>
          <p:cNvGrpSpPr/>
          <p:nvPr/>
        </p:nvGrpSpPr>
        <p:grpSpPr>
          <a:xfrm rot="0">
            <a:off x="11548485" y="6380949"/>
            <a:ext cx="6188862" cy="3733401"/>
            <a:chOff x="0" y="0"/>
            <a:chExt cx="1629988" cy="983282"/>
          </a:xfrm>
        </p:grpSpPr>
        <p:sp>
          <p:nvSpPr>
            <p:cNvPr name="Freeform 14" id="14"/>
            <p:cNvSpPr/>
            <p:nvPr/>
          </p:nvSpPr>
          <p:spPr>
            <a:xfrm flipH="false" flipV="false" rot="0">
              <a:off x="0" y="0"/>
              <a:ext cx="1629988" cy="983282"/>
            </a:xfrm>
            <a:custGeom>
              <a:avLst/>
              <a:gdLst/>
              <a:ahLst/>
              <a:cxnLst/>
              <a:rect r="r" b="b" t="t" l="l"/>
              <a:pathLst>
                <a:path h="983282" w="1629988">
                  <a:moveTo>
                    <a:pt x="25019" y="0"/>
                  </a:moveTo>
                  <a:lnTo>
                    <a:pt x="1604970" y="0"/>
                  </a:lnTo>
                  <a:cubicBezTo>
                    <a:pt x="1611605" y="0"/>
                    <a:pt x="1617969" y="2636"/>
                    <a:pt x="1622661" y="7328"/>
                  </a:cubicBezTo>
                  <a:cubicBezTo>
                    <a:pt x="1627353" y="12020"/>
                    <a:pt x="1629988" y="18383"/>
                    <a:pt x="1629988" y="25019"/>
                  </a:cubicBezTo>
                  <a:lnTo>
                    <a:pt x="1629988" y="958264"/>
                  </a:lnTo>
                  <a:cubicBezTo>
                    <a:pt x="1629988" y="964899"/>
                    <a:pt x="1627353" y="971263"/>
                    <a:pt x="1622661" y="975955"/>
                  </a:cubicBezTo>
                  <a:cubicBezTo>
                    <a:pt x="1617969" y="980647"/>
                    <a:pt x="1611605" y="983282"/>
                    <a:pt x="1604970" y="983282"/>
                  </a:cubicBezTo>
                  <a:lnTo>
                    <a:pt x="25019" y="983282"/>
                  </a:lnTo>
                  <a:cubicBezTo>
                    <a:pt x="18383" y="983282"/>
                    <a:pt x="12020" y="980647"/>
                    <a:pt x="7328" y="975955"/>
                  </a:cubicBezTo>
                  <a:cubicBezTo>
                    <a:pt x="2636" y="971263"/>
                    <a:pt x="0" y="964899"/>
                    <a:pt x="0" y="958264"/>
                  </a:cubicBezTo>
                  <a:lnTo>
                    <a:pt x="0" y="25019"/>
                  </a:lnTo>
                  <a:cubicBezTo>
                    <a:pt x="0" y="18383"/>
                    <a:pt x="2636" y="12020"/>
                    <a:pt x="7328" y="7328"/>
                  </a:cubicBezTo>
                  <a:cubicBezTo>
                    <a:pt x="12020" y="2636"/>
                    <a:pt x="18383" y="0"/>
                    <a:pt x="25019" y="0"/>
                  </a:cubicBezTo>
                  <a:close/>
                </a:path>
              </a:pathLst>
            </a:custGeom>
            <a:solidFill>
              <a:srgbClr val="000000"/>
            </a:solidFill>
            <a:ln w="38100" cap="sq">
              <a:solidFill>
                <a:srgbClr val="FBF9F1"/>
              </a:solidFill>
              <a:prstDash val="solid"/>
              <a:miter/>
            </a:ln>
          </p:spPr>
        </p:sp>
        <p:sp>
          <p:nvSpPr>
            <p:cNvPr name="TextBox 15" id="15"/>
            <p:cNvSpPr txBox="true"/>
            <p:nvPr/>
          </p:nvSpPr>
          <p:spPr>
            <a:xfrm>
              <a:off x="0" y="-38100"/>
              <a:ext cx="1629988" cy="1021382"/>
            </a:xfrm>
            <a:prstGeom prst="rect">
              <a:avLst/>
            </a:prstGeom>
          </p:spPr>
          <p:txBody>
            <a:bodyPr anchor="ctr" rtlCol="false" tIns="50800" lIns="50800" bIns="50800" rIns="50800"/>
            <a:lstStyle/>
            <a:p>
              <a:pPr algn="ctr">
                <a:lnSpc>
                  <a:spcPts val="2659"/>
                </a:lnSpc>
              </a:pPr>
            </a:p>
          </p:txBody>
        </p:sp>
      </p:grpSp>
      <p:sp>
        <p:nvSpPr>
          <p:cNvPr name="Freeform 16" id="16"/>
          <p:cNvSpPr/>
          <p:nvPr/>
        </p:nvSpPr>
        <p:spPr>
          <a:xfrm flipH="false" flipV="false" rot="9219569">
            <a:off x="5508638" y="2085225"/>
            <a:ext cx="1481028" cy="418391"/>
          </a:xfrm>
          <a:custGeom>
            <a:avLst/>
            <a:gdLst/>
            <a:ahLst/>
            <a:cxnLst/>
            <a:rect r="r" b="b" t="t" l="l"/>
            <a:pathLst>
              <a:path h="418391" w="1481028">
                <a:moveTo>
                  <a:pt x="0" y="0"/>
                </a:moveTo>
                <a:lnTo>
                  <a:pt x="1481029" y="0"/>
                </a:lnTo>
                <a:lnTo>
                  <a:pt x="1481029" y="418391"/>
                </a:lnTo>
                <a:lnTo>
                  <a:pt x="0" y="41839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7" id="17"/>
          <p:cNvSpPr txBox="true"/>
          <p:nvPr/>
        </p:nvSpPr>
        <p:spPr>
          <a:xfrm rot="0">
            <a:off x="4755024" y="1395850"/>
            <a:ext cx="9007563" cy="422275"/>
          </a:xfrm>
          <a:prstGeom prst="rect">
            <a:avLst/>
          </a:prstGeom>
        </p:spPr>
        <p:txBody>
          <a:bodyPr anchor="t" rtlCol="false" tIns="0" lIns="0" bIns="0" rIns="0">
            <a:spAutoFit/>
          </a:bodyPr>
          <a:lstStyle/>
          <a:p>
            <a:pPr algn="ctr">
              <a:lnSpc>
                <a:spcPts val="3499"/>
              </a:lnSpc>
              <a:spcBef>
                <a:spcPct val="0"/>
              </a:spcBef>
            </a:pPr>
            <a:r>
              <a:rPr lang="en-US" sz="2499">
                <a:solidFill>
                  <a:srgbClr val="FFFFFF"/>
                </a:solidFill>
                <a:latin typeface="Lato"/>
                <a:ea typeface="Lato"/>
                <a:cs typeface="Lato"/>
                <a:sym typeface="Lato"/>
              </a:rPr>
              <a:t>The GAN architecture is built using two main components:</a:t>
            </a:r>
          </a:p>
        </p:txBody>
      </p:sp>
      <p:sp>
        <p:nvSpPr>
          <p:cNvPr name="Freeform 18" id="18"/>
          <p:cNvSpPr/>
          <p:nvPr/>
        </p:nvSpPr>
        <p:spPr>
          <a:xfrm flipH="false" flipV="true" rot="1550056">
            <a:off x="11723754" y="2080162"/>
            <a:ext cx="1481028" cy="418391"/>
          </a:xfrm>
          <a:custGeom>
            <a:avLst/>
            <a:gdLst/>
            <a:ahLst/>
            <a:cxnLst/>
            <a:rect r="r" b="b" t="t" l="l"/>
            <a:pathLst>
              <a:path h="418391" w="1481028">
                <a:moveTo>
                  <a:pt x="0" y="418390"/>
                </a:moveTo>
                <a:lnTo>
                  <a:pt x="1481028" y="418390"/>
                </a:lnTo>
                <a:lnTo>
                  <a:pt x="1481028" y="0"/>
                </a:lnTo>
                <a:lnTo>
                  <a:pt x="0" y="0"/>
                </a:lnTo>
                <a:lnTo>
                  <a:pt x="0" y="41839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9" id="19"/>
          <p:cNvSpPr txBox="true"/>
          <p:nvPr/>
        </p:nvSpPr>
        <p:spPr>
          <a:xfrm rot="0">
            <a:off x="1028700" y="3916953"/>
            <a:ext cx="5445149" cy="1944370"/>
          </a:xfrm>
          <a:prstGeom prst="rect">
            <a:avLst/>
          </a:prstGeom>
        </p:spPr>
        <p:txBody>
          <a:bodyPr anchor="t" rtlCol="false" tIns="0" lIns="0" bIns="0" rIns="0">
            <a:spAutoFit/>
          </a:bodyPr>
          <a:lstStyle/>
          <a:p>
            <a:pPr algn="l">
              <a:lnSpc>
                <a:spcPts val="3079"/>
              </a:lnSpc>
            </a:pPr>
            <a:r>
              <a:rPr lang="en-US" sz="2199">
                <a:solidFill>
                  <a:srgbClr val="E5E1DA"/>
                </a:solidFill>
                <a:latin typeface="Lato"/>
                <a:ea typeface="Lato"/>
                <a:cs typeface="Lato"/>
                <a:sym typeface="Lato"/>
              </a:rPr>
              <a:t>The generator uses several dense layers to process the input noise and generate synthetic transactions. Each layer increases in complexity to capture patterns that mimic real fraud data. </a:t>
            </a:r>
          </a:p>
        </p:txBody>
      </p:sp>
      <p:sp>
        <p:nvSpPr>
          <p:cNvPr name="TextBox 20" id="20"/>
          <p:cNvSpPr txBox="true"/>
          <p:nvPr/>
        </p:nvSpPr>
        <p:spPr>
          <a:xfrm rot="0">
            <a:off x="944302" y="3502991"/>
            <a:ext cx="5445149" cy="431800"/>
          </a:xfrm>
          <a:prstGeom prst="rect">
            <a:avLst/>
          </a:prstGeom>
        </p:spPr>
        <p:txBody>
          <a:bodyPr anchor="t" rtlCol="false" tIns="0" lIns="0" bIns="0" rIns="0">
            <a:spAutoFit/>
          </a:bodyPr>
          <a:lstStyle/>
          <a:p>
            <a:pPr algn="l">
              <a:lnSpc>
                <a:spcPts val="3500"/>
              </a:lnSpc>
              <a:spcBef>
                <a:spcPct val="0"/>
              </a:spcBef>
            </a:pPr>
            <a:r>
              <a:rPr lang="en-US" b="true" sz="2500">
                <a:solidFill>
                  <a:srgbClr val="FBF9F1"/>
                </a:solidFill>
                <a:latin typeface="Lato Bold"/>
                <a:ea typeface="Lato Bold"/>
                <a:cs typeface="Lato Bold"/>
                <a:sym typeface="Lato Bold"/>
              </a:rPr>
              <a:t>Generator Model</a:t>
            </a:r>
          </a:p>
        </p:txBody>
      </p:sp>
      <p:sp>
        <p:nvSpPr>
          <p:cNvPr name="TextBox 21" id="21"/>
          <p:cNvSpPr txBox="true"/>
          <p:nvPr/>
        </p:nvSpPr>
        <p:spPr>
          <a:xfrm rot="0">
            <a:off x="4525413" y="269875"/>
            <a:ext cx="9237174" cy="758825"/>
          </a:xfrm>
          <a:prstGeom prst="rect">
            <a:avLst/>
          </a:prstGeom>
        </p:spPr>
        <p:txBody>
          <a:bodyPr anchor="t" rtlCol="false" tIns="0" lIns="0" bIns="0" rIns="0">
            <a:spAutoFit/>
          </a:bodyPr>
          <a:lstStyle/>
          <a:p>
            <a:pPr algn="ctr">
              <a:lnSpc>
                <a:spcPts val="5500"/>
              </a:lnSpc>
            </a:pPr>
            <a:r>
              <a:rPr lang="en-US" b="true" sz="5000">
                <a:solidFill>
                  <a:srgbClr val="FBF9F1"/>
                </a:solidFill>
                <a:latin typeface="Poppins Bold"/>
                <a:ea typeface="Poppins Bold"/>
                <a:cs typeface="Poppins Bold"/>
                <a:sym typeface="Poppins Bold"/>
              </a:rPr>
              <a:t>GANS BUILIDING PROCESS</a:t>
            </a:r>
          </a:p>
        </p:txBody>
      </p:sp>
      <p:sp>
        <p:nvSpPr>
          <p:cNvPr name="TextBox 22" id="22"/>
          <p:cNvSpPr txBox="true"/>
          <p:nvPr/>
        </p:nvSpPr>
        <p:spPr>
          <a:xfrm rot="0">
            <a:off x="944302" y="7174768"/>
            <a:ext cx="5445149" cy="2725420"/>
          </a:xfrm>
          <a:prstGeom prst="rect">
            <a:avLst/>
          </a:prstGeom>
        </p:spPr>
        <p:txBody>
          <a:bodyPr anchor="t" rtlCol="false" tIns="0" lIns="0" bIns="0" rIns="0">
            <a:spAutoFit/>
          </a:bodyPr>
          <a:lstStyle/>
          <a:p>
            <a:pPr algn="l" marL="474979" indent="-237490" lvl="1">
              <a:lnSpc>
                <a:spcPts val="3079"/>
              </a:lnSpc>
              <a:buFont typeface="Arial"/>
              <a:buChar char="•"/>
            </a:pPr>
            <a:r>
              <a:rPr lang="en-US" sz="2199">
                <a:solidFill>
                  <a:srgbClr val="E5E1DA"/>
                </a:solidFill>
                <a:latin typeface="Lato"/>
                <a:ea typeface="Lato"/>
                <a:cs typeface="Lato"/>
                <a:sym typeface="Lato"/>
              </a:rPr>
              <a:t>First Layer: Dense layer with 128 units using a ReLU activation function.  Subsequent Layers: 256 and 512 units to capture more complex fraud patterns. </a:t>
            </a:r>
          </a:p>
          <a:p>
            <a:pPr algn="l" marL="474979" indent="-237490" lvl="1">
              <a:lnSpc>
                <a:spcPts val="3079"/>
              </a:lnSpc>
              <a:buFont typeface="Arial"/>
              <a:buChar char="•"/>
            </a:pPr>
            <a:r>
              <a:rPr lang="en-US" sz="2199">
                <a:solidFill>
                  <a:srgbClr val="E5E1DA"/>
                </a:solidFill>
                <a:latin typeface="Lato"/>
                <a:ea typeface="Lato"/>
                <a:cs typeface="Lato"/>
                <a:sym typeface="Lato"/>
              </a:rPr>
              <a:t>Final Layer: Produces synthetic transactions with 30 features, matching the format of real transaction data.</a:t>
            </a:r>
          </a:p>
        </p:txBody>
      </p:sp>
      <p:sp>
        <p:nvSpPr>
          <p:cNvPr name="TextBox 23" id="23"/>
          <p:cNvSpPr txBox="true"/>
          <p:nvPr/>
        </p:nvSpPr>
        <p:spPr>
          <a:xfrm rot="0">
            <a:off x="944302" y="6751365"/>
            <a:ext cx="5445149" cy="431800"/>
          </a:xfrm>
          <a:prstGeom prst="rect">
            <a:avLst/>
          </a:prstGeom>
        </p:spPr>
        <p:txBody>
          <a:bodyPr anchor="t" rtlCol="false" tIns="0" lIns="0" bIns="0" rIns="0">
            <a:spAutoFit/>
          </a:bodyPr>
          <a:lstStyle/>
          <a:p>
            <a:pPr algn="l">
              <a:lnSpc>
                <a:spcPts val="3500"/>
              </a:lnSpc>
              <a:spcBef>
                <a:spcPct val="0"/>
              </a:spcBef>
            </a:pPr>
            <a:r>
              <a:rPr lang="en-US" b="true" sz="2500">
                <a:solidFill>
                  <a:srgbClr val="FBF9F1"/>
                </a:solidFill>
                <a:latin typeface="Lato Bold"/>
                <a:ea typeface="Lato Bold"/>
                <a:cs typeface="Lato Bold"/>
                <a:sym typeface="Lato Bold"/>
              </a:rPr>
              <a:t>Layer Breakdown: </a:t>
            </a:r>
          </a:p>
        </p:txBody>
      </p:sp>
      <p:sp>
        <p:nvSpPr>
          <p:cNvPr name="TextBox 24" id="24"/>
          <p:cNvSpPr txBox="true"/>
          <p:nvPr/>
        </p:nvSpPr>
        <p:spPr>
          <a:xfrm rot="0">
            <a:off x="11942135" y="4112215"/>
            <a:ext cx="5445149" cy="1553845"/>
          </a:xfrm>
          <a:prstGeom prst="rect">
            <a:avLst/>
          </a:prstGeom>
        </p:spPr>
        <p:txBody>
          <a:bodyPr anchor="t" rtlCol="false" tIns="0" lIns="0" bIns="0" rIns="0">
            <a:spAutoFit/>
          </a:bodyPr>
          <a:lstStyle/>
          <a:p>
            <a:pPr algn="l">
              <a:lnSpc>
                <a:spcPts val="3079"/>
              </a:lnSpc>
              <a:spcBef>
                <a:spcPct val="0"/>
              </a:spcBef>
            </a:pPr>
            <a:r>
              <a:rPr lang="en-US" sz="2199">
                <a:solidFill>
                  <a:srgbClr val="E5E1DA"/>
                </a:solidFill>
                <a:latin typeface="Lato"/>
                <a:ea typeface="Lato"/>
                <a:cs typeface="Lato"/>
                <a:sym typeface="Lato"/>
              </a:rPr>
              <a:t>The discriminator is designed to distinguish between real and generated fraud data. It also uses multiple dense layers to improve classification performance</a:t>
            </a:r>
          </a:p>
        </p:txBody>
      </p:sp>
      <p:sp>
        <p:nvSpPr>
          <p:cNvPr name="TextBox 25" id="25"/>
          <p:cNvSpPr txBox="true"/>
          <p:nvPr/>
        </p:nvSpPr>
        <p:spPr>
          <a:xfrm rot="0">
            <a:off x="11942135" y="3502991"/>
            <a:ext cx="5445149" cy="431800"/>
          </a:xfrm>
          <a:prstGeom prst="rect">
            <a:avLst/>
          </a:prstGeom>
        </p:spPr>
        <p:txBody>
          <a:bodyPr anchor="t" rtlCol="false" tIns="0" lIns="0" bIns="0" rIns="0">
            <a:spAutoFit/>
          </a:bodyPr>
          <a:lstStyle/>
          <a:p>
            <a:pPr algn="l">
              <a:lnSpc>
                <a:spcPts val="3500"/>
              </a:lnSpc>
              <a:spcBef>
                <a:spcPct val="0"/>
              </a:spcBef>
            </a:pPr>
            <a:r>
              <a:rPr lang="en-US" b="true" sz="2500">
                <a:solidFill>
                  <a:srgbClr val="FBF9F1"/>
                </a:solidFill>
                <a:latin typeface="Lato Bold"/>
                <a:ea typeface="Lato Bold"/>
                <a:cs typeface="Lato Bold"/>
                <a:sym typeface="Lato Bold"/>
              </a:rPr>
              <a:t>Discriminator Model </a:t>
            </a:r>
          </a:p>
        </p:txBody>
      </p:sp>
      <p:sp>
        <p:nvSpPr>
          <p:cNvPr name="TextBox 26" id="26"/>
          <p:cNvSpPr txBox="true"/>
          <p:nvPr/>
        </p:nvSpPr>
        <p:spPr>
          <a:xfrm rot="0">
            <a:off x="11942135" y="7360589"/>
            <a:ext cx="5445149" cy="1944370"/>
          </a:xfrm>
          <a:prstGeom prst="rect">
            <a:avLst/>
          </a:prstGeom>
        </p:spPr>
        <p:txBody>
          <a:bodyPr anchor="t" rtlCol="false" tIns="0" lIns="0" bIns="0" rIns="0">
            <a:spAutoFit/>
          </a:bodyPr>
          <a:lstStyle/>
          <a:p>
            <a:pPr algn="l" marL="474979" indent="-237490" lvl="1">
              <a:lnSpc>
                <a:spcPts val="3079"/>
              </a:lnSpc>
              <a:buFont typeface="Arial"/>
              <a:buChar char="•"/>
            </a:pPr>
            <a:r>
              <a:rPr lang="en-US" sz="2199">
                <a:solidFill>
                  <a:srgbClr val="E5E1DA"/>
                </a:solidFill>
                <a:latin typeface="Lato"/>
                <a:ea typeface="Lato"/>
                <a:cs typeface="Lato"/>
                <a:sym typeface="Lato"/>
              </a:rPr>
              <a:t>First Layer: Starts with 512 neurons, reducing to 256 and 128.</a:t>
            </a:r>
          </a:p>
          <a:p>
            <a:pPr algn="l" marL="474979" indent="-237490" lvl="1">
              <a:lnSpc>
                <a:spcPts val="3079"/>
              </a:lnSpc>
              <a:buFont typeface="Arial"/>
              <a:buChar char="•"/>
            </a:pPr>
            <a:r>
              <a:rPr lang="en-US" sz="2199">
                <a:solidFill>
                  <a:srgbClr val="E5E1DA"/>
                </a:solidFill>
                <a:latin typeface="Lato"/>
                <a:ea typeface="Lato"/>
                <a:cs typeface="Lato"/>
                <a:sym typeface="Lato"/>
              </a:rPr>
              <a:t> Final Layer: One neuron using a sigmoid activation function for binary classification (fraud or non-fraud).</a:t>
            </a:r>
          </a:p>
        </p:txBody>
      </p:sp>
      <p:sp>
        <p:nvSpPr>
          <p:cNvPr name="TextBox 27" id="27"/>
          <p:cNvSpPr txBox="true"/>
          <p:nvPr/>
        </p:nvSpPr>
        <p:spPr>
          <a:xfrm rot="0">
            <a:off x="11942135" y="6751365"/>
            <a:ext cx="5445149" cy="431800"/>
          </a:xfrm>
          <a:prstGeom prst="rect">
            <a:avLst/>
          </a:prstGeom>
        </p:spPr>
        <p:txBody>
          <a:bodyPr anchor="t" rtlCol="false" tIns="0" lIns="0" bIns="0" rIns="0">
            <a:spAutoFit/>
          </a:bodyPr>
          <a:lstStyle/>
          <a:p>
            <a:pPr algn="l">
              <a:lnSpc>
                <a:spcPts val="3500"/>
              </a:lnSpc>
              <a:spcBef>
                <a:spcPct val="0"/>
              </a:spcBef>
            </a:pPr>
            <a:r>
              <a:rPr lang="en-US" b="true" sz="2500">
                <a:solidFill>
                  <a:srgbClr val="FBF9F1"/>
                </a:solidFill>
                <a:latin typeface="Lato Bold"/>
                <a:ea typeface="Lato Bold"/>
                <a:cs typeface="Lato Bold"/>
                <a:sym typeface="Lato Bold"/>
              </a:rPr>
              <a:t>Layer Breakdown: </a:t>
            </a:r>
          </a:p>
        </p:txBody>
      </p:sp>
      <p:grpSp>
        <p:nvGrpSpPr>
          <p:cNvPr name="Group 28" id="28"/>
          <p:cNvGrpSpPr/>
          <p:nvPr/>
        </p:nvGrpSpPr>
        <p:grpSpPr>
          <a:xfrm rot="0">
            <a:off x="7260903" y="5861323"/>
            <a:ext cx="4225402" cy="4253027"/>
            <a:chOff x="0" y="0"/>
            <a:chExt cx="1112863" cy="1120139"/>
          </a:xfrm>
        </p:grpSpPr>
        <p:sp>
          <p:nvSpPr>
            <p:cNvPr name="Freeform 29" id="29"/>
            <p:cNvSpPr/>
            <p:nvPr/>
          </p:nvSpPr>
          <p:spPr>
            <a:xfrm flipH="false" flipV="false" rot="0">
              <a:off x="0" y="0"/>
              <a:ext cx="1112863" cy="1120139"/>
            </a:xfrm>
            <a:custGeom>
              <a:avLst/>
              <a:gdLst/>
              <a:ahLst/>
              <a:cxnLst/>
              <a:rect r="r" b="b" t="t" l="l"/>
              <a:pathLst>
                <a:path h="1120139" w="1112863">
                  <a:moveTo>
                    <a:pt x="36645" y="0"/>
                  </a:moveTo>
                  <a:lnTo>
                    <a:pt x="1076218" y="0"/>
                  </a:lnTo>
                  <a:cubicBezTo>
                    <a:pt x="1096457" y="0"/>
                    <a:pt x="1112863" y="16406"/>
                    <a:pt x="1112863" y="36645"/>
                  </a:cubicBezTo>
                  <a:lnTo>
                    <a:pt x="1112863" y="1083494"/>
                  </a:lnTo>
                  <a:cubicBezTo>
                    <a:pt x="1112863" y="1093213"/>
                    <a:pt x="1109002" y="1102533"/>
                    <a:pt x="1102130" y="1109406"/>
                  </a:cubicBezTo>
                  <a:cubicBezTo>
                    <a:pt x="1095258" y="1116278"/>
                    <a:pt x="1085937" y="1120139"/>
                    <a:pt x="1076218" y="1120139"/>
                  </a:cubicBezTo>
                  <a:lnTo>
                    <a:pt x="36645" y="1120139"/>
                  </a:lnTo>
                  <a:cubicBezTo>
                    <a:pt x="16406" y="1120139"/>
                    <a:pt x="0" y="1103732"/>
                    <a:pt x="0" y="1083494"/>
                  </a:cubicBezTo>
                  <a:lnTo>
                    <a:pt x="0" y="36645"/>
                  </a:lnTo>
                  <a:cubicBezTo>
                    <a:pt x="0" y="16406"/>
                    <a:pt x="16406" y="0"/>
                    <a:pt x="36645" y="0"/>
                  </a:cubicBezTo>
                  <a:close/>
                </a:path>
              </a:pathLst>
            </a:custGeom>
            <a:solidFill>
              <a:srgbClr val="000000"/>
            </a:solidFill>
            <a:ln w="38100" cap="sq">
              <a:solidFill>
                <a:srgbClr val="FBF9F1"/>
              </a:solidFill>
              <a:prstDash val="solid"/>
              <a:miter/>
            </a:ln>
          </p:spPr>
        </p:sp>
        <p:sp>
          <p:nvSpPr>
            <p:cNvPr name="TextBox 30" id="30"/>
            <p:cNvSpPr txBox="true"/>
            <p:nvPr/>
          </p:nvSpPr>
          <p:spPr>
            <a:xfrm>
              <a:off x="0" y="-38100"/>
              <a:ext cx="1112863" cy="1158239"/>
            </a:xfrm>
            <a:prstGeom prst="rect">
              <a:avLst/>
            </a:prstGeom>
          </p:spPr>
          <p:txBody>
            <a:bodyPr anchor="ctr" rtlCol="false" tIns="50800" lIns="50800" bIns="50800" rIns="50800"/>
            <a:lstStyle/>
            <a:p>
              <a:pPr algn="ctr">
                <a:lnSpc>
                  <a:spcPts val="2659"/>
                </a:lnSpc>
              </a:pPr>
            </a:p>
          </p:txBody>
        </p:sp>
      </p:grpSp>
      <p:sp>
        <p:nvSpPr>
          <p:cNvPr name="TextBox 31" id="31"/>
          <p:cNvSpPr txBox="true"/>
          <p:nvPr/>
        </p:nvSpPr>
        <p:spPr>
          <a:xfrm rot="0">
            <a:off x="7353915" y="6036476"/>
            <a:ext cx="3848548" cy="431800"/>
          </a:xfrm>
          <a:prstGeom prst="rect">
            <a:avLst/>
          </a:prstGeom>
        </p:spPr>
        <p:txBody>
          <a:bodyPr anchor="t" rtlCol="false" tIns="0" lIns="0" bIns="0" rIns="0">
            <a:spAutoFit/>
          </a:bodyPr>
          <a:lstStyle/>
          <a:p>
            <a:pPr algn="l">
              <a:lnSpc>
                <a:spcPts val="3500"/>
              </a:lnSpc>
              <a:spcBef>
                <a:spcPct val="0"/>
              </a:spcBef>
            </a:pPr>
            <a:r>
              <a:rPr lang="en-US" b="true" sz="2500">
                <a:solidFill>
                  <a:srgbClr val="FBF9F1"/>
                </a:solidFill>
                <a:latin typeface="Lato Bold"/>
                <a:ea typeface="Lato Bold"/>
                <a:cs typeface="Lato Bold"/>
                <a:sym typeface="Lato Bold"/>
              </a:rPr>
              <a:t>Combined GAN Network </a:t>
            </a:r>
          </a:p>
        </p:txBody>
      </p:sp>
      <p:sp>
        <p:nvSpPr>
          <p:cNvPr name="TextBox 32" id="32"/>
          <p:cNvSpPr txBox="true"/>
          <p:nvPr/>
        </p:nvSpPr>
        <p:spPr>
          <a:xfrm rot="0">
            <a:off x="7260903" y="6579539"/>
            <a:ext cx="3809780" cy="3506470"/>
          </a:xfrm>
          <a:prstGeom prst="rect">
            <a:avLst/>
          </a:prstGeom>
        </p:spPr>
        <p:txBody>
          <a:bodyPr anchor="t" rtlCol="false" tIns="0" lIns="0" bIns="0" rIns="0">
            <a:spAutoFit/>
          </a:bodyPr>
          <a:lstStyle/>
          <a:p>
            <a:pPr algn="l" marL="474979" indent="-237490" lvl="1">
              <a:lnSpc>
                <a:spcPts val="3079"/>
              </a:lnSpc>
              <a:buFont typeface="Arial"/>
              <a:buChar char="•"/>
            </a:pPr>
            <a:r>
              <a:rPr lang="en-US" sz="2199">
                <a:solidFill>
                  <a:srgbClr val="FFFFFF"/>
                </a:solidFill>
                <a:latin typeface="Lato"/>
                <a:ea typeface="Lato"/>
                <a:cs typeface="Lato"/>
                <a:sym typeface="Lato"/>
              </a:rPr>
              <a:t>The generator and discriminator are combined into a composite GAN. The discriminator is used to provide feedback to the generator, allowing it to improve its ability to generate realistic fraud transactions over time</a:t>
            </a:r>
          </a:p>
        </p:txBody>
      </p:sp>
      <p:sp>
        <p:nvSpPr>
          <p:cNvPr name="Freeform 33" id="33"/>
          <p:cNvSpPr/>
          <p:nvPr/>
        </p:nvSpPr>
        <p:spPr>
          <a:xfrm flipH="false" flipV="false" rot="9219569">
            <a:off x="10051521" y="4703755"/>
            <a:ext cx="1481028" cy="418391"/>
          </a:xfrm>
          <a:custGeom>
            <a:avLst/>
            <a:gdLst/>
            <a:ahLst/>
            <a:cxnLst/>
            <a:rect r="r" b="b" t="t" l="l"/>
            <a:pathLst>
              <a:path h="418391" w="1481028">
                <a:moveTo>
                  <a:pt x="0" y="0"/>
                </a:moveTo>
                <a:lnTo>
                  <a:pt x="1481029" y="0"/>
                </a:lnTo>
                <a:lnTo>
                  <a:pt x="1481029" y="418390"/>
                </a:lnTo>
                <a:lnTo>
                  <a:pt x="0" y="41839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34" id="34"/>
          <p:cNvSpPr/>
          <p:nvPr/>
        </p:nvSpPr>
        <p:spPr>
          <a:xfrm flipH="false" flipV="true" rot="1782571">
            <a:off x="7161279" y="4671102"/>
            <a:ext cx="1481028" cy="418391"/>
          </a:xfrm>
          <a:custGeom>
            <a:avLst/>
            <a:gdLst/>
            <a:ahLst/>
            <a:cxnLst/>
            <a:rect r="r" b="b" t="t" l="l"/>
            <a:pathLst>
              <a:path h="418391" w="1481028">
                <a:moveTo>
                  <a:pt x="0" y="418391"/>
                </a:moveTo>
                <a:lnTo>
                  <a:pt x="1481029" y="418391"/>
                </a:lnTo>
                <a:lnTo>
                  <a:pt x="1481029" y="0"/>
                </a:lnTo>
                <a:lnTo>
                  <a:pt x="0" y="0"/>
                </a:lnTo>
                <a:lnTo>
                  <a:pt x="0" y="418391"/>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608112" y="6593065"/>
            <a:ext cx="9752112" cy="7040385"/>
          </a:xfrm>
          <a:custGeom>
            <a:avLst/>
            <a:gdLst/>
            <a:ahLst/>
            <a:cxnLst/>
            <a:rect r="r" b="b" t="t" l="l"/>
            <a:pathLst>
              <a:path h="7040385" w="9752112">
                <a:moveTo>
                  <a:pt x="0" y="0"/>
                </a:moveTo>
                <a:lnTo>
                  <a:pt x="9752112" y="0"/>
                </a:lnTo>
                <a:lnTo>
                  <a:pt x="9752112" y="7040384"/>
                </a:lnTo>
                <a:lnTo>
                  <a:pt x="0" y="7040384"/>
                </a:lnTo>
                <a:lnTo>
                  <a:pt x="0" y="0"/>
                </a:lnTo>
                <a:close/>
              </a:path>
            </a:pathLst>
          </a:custGeom>
          <a:blipFill>
            <a:blip r:embed="rId2"/>
            <a:stretch>
              <a:fillRect l="0" t="0" r="0" b="0"/>
            </a:stretch>
          </a:blipFill>
        </p:spPr>
      </p:sp>
      <p:sp>
        <p:nvSpPr>
          <p:cNvPr name="Freeform 3" id="3"/>
          <p:cNvSpPr/>
          <p:nvPr/>
        </p:nvSpPr>
        <p:spPr>
          <a:xfrm flipH="false" flipV="false" rot="3663698">
            <a:off x="15112214" y="-1328526"/>
            <a:ext cx="3747230" cy="4534795"/>
          </a:xfrm>
          <a:custGeom>
            <a:avLst/>
            <a:gdLst/>
            <a:ahLst/>
            <a:cxnLst/>
            <a:rect r="r" b="b" t="t" l="l"/>
            <a:pathLst>
              <a:path h="4534795" w="3747230">
                <a:moveTo>
                  <a:pt x="0" y="0"/>
                </a:moveTo>
                <a:lnTo>
                  <a:pt x="3747230" y="0"/>
                </a:lnTo>
                <a:lnTo>
                  <a:pt x="3747230" y="4534795"/>
                </a:lnTo>
                <a:lnTo>
                  <a:pt x="0" y="4534795"/>
                </a:lnTo>
                <a:lnTo>
                  <a:pt x="0" y="0"/>
                </a:lnTo>
                <a:close/>
              </a:path>
            </a:pathLst>
          </a:custGeom>
          <a:blipFill>
            <a:blip r:embed="rId3"/>
            <a:stretch>
              <a:fillRect l="0" t="0" r="0" b="0"/>
            </a:stretch>
          </a:blipFill>
        </p:spPr>
      </p:sp>
      <p:sp>
        <p:nvSpPr>
          <p:cNvPr name="Freeform 4" id="4"/>
          <p:cNvSpPr/>
          <p:nvPr/>
        </p:nvSpPr>
        <p:spPr>
          <a:xfrm flipH="false" flipV="false" rot="0">
            <a:off x="16115437" y="3996422"/>
            <a:ext cx="7679102" cy="8229600"/>
          </a:xfrm>
          <a:custGeom>
            <a:avLst/>
            <a:gdLst/>
            <a:ahLst/>
            <a:cxnLst/>
            <a:rect r="r" b="b" t="t" l="l"/>
            <a:pathLst>
              <a:path h="8229600" w="7679102">
                <a:moveTo>
                  <a:pt x="0" y="0"/>
                </a:moveTo>
                <a:lnTo>
                  <a:pt x="7679102" y="0"/>
                </a:lnTo>
                <a:lnTo>
                  <a:pt x="7679102" y="8229600"/>
                </a:lnTo>
                <a:lnTo>
                  <a:pt x="0" y="8229600"/>
                </a:lnTo>
                <a:lnTo>
                  <a:pt x="0" y="0"/>
                </a:lnTo>
                <a:close/>
              </a:path>
            </a:pathLst>
          </a:custGeom>
          <a:blipFill>
            <a:blip r:embed="rId4"/>
            <a:stretch>
              <a:fillRect l="0" t="0" r="0" b="0"/>
            </a:stretch>
          </a:blipFill>
        </p:spPr>
      </p:sp>
      <p:sp>
        <p:nvSpPr>
          <p:cNvPr name="TextBox 5" id="5"/>
          <p:cNvSpPr txBox="true"/>
          <p:nvPr/>
        </p:nvSpPr>
        <p:spPr>
          <a:xfrm rot="0">
            <a:off x="1028700" y="757290"/>
            <a:ext cx="17003688" cy="923925"/>
          </a:xfrm>
          <a:prstGeom prst="rect">
            <a:avLst/>
          </a:prstGeom>
        </p:spPr>
        <p:txBody>
          <a:bodyPr anchor="t" rtlCol="false" tIns="0" lIns="0" bIns="0" rIns="0">
            <a:spAutoFit/>
          </a:bodyPr>
          <a:lstStyle/>
          <a:p>
            <a:pPr algn="l">
              <a:lnSpc>
                <a:spcPts val="6600"/>
              </a:lnSpc>
            </a:pPr>
            <a:r>
              <a:rPr lang="en-US" sz="6000" b="true">
                <a:solidFill>
                  <a:srgbClr val="FBF9F1"/>
                </a:solidFill>
                <a:latin typeface="Poppins Bold"/>
                <a:ea typeface="Poppins Bold"/>
                <a:cs typeface="Poppins Bold"/>
                <a:sym typeface="Poppins Bold"/>
              </a:rPr>
              <a:t>Data Preparation: Feature selection</a:t>
            </a:r>
          </a:p>
        </p:txBody>
      </p:sp>
      <p:grpSp>
        <p:nvGrpSpPr>
          <p:cNvPr name="Group 6" id="6"/>
          <p:cNvGrpSpPr/>
          <p:nvPr/>
        </p:nvGrpSpPr>
        <p:grpSpPr>
          <a:xfrm rot="0">
            <a:off x="1028700" y="3204334"/>
            <a:ext cx="8010208" cy="1024635"/>
            <a:chOff x="0" y="0"/>
            <a:chExt cx="2109684" cy="269863"/>
          </a:xfrm>
        </p:grpSpPr>
        <p:sp>
          <p:nvSpPr>
            <p:cNvPr name="Freeform 7" id="7"/>
            <p:cNvSpPr/>
            <p:nvPr/>
          </p:nvSpPr>
          <p:spPr>
            <a:xfrm flipH="false" flipV="false" rot="0">
              <a:off x="0" y="0"/>
              <a:ext cx="2109685" cy="269863"/>
            </a:xfrm>
            <a:custGeom>
              <a:avLst/>
              <a:gdLst/>
              <a:ahLst/>
              <a:cxnLst/>
              <a:rect r="r" b="b" t="t" l="l"/>
              <a:pathLst>
                <a:path h="269863" w="2109685">
                  <a:moveTo>
                    <a:pt x="57990" y="0"/>
                  </a:moveTo>
                  <a:lnTo>
                    <a:pt x="2051694" y="0"/>
                  </a:lnTo>
                  <a:cubicBezTo>
                    <a:pt x="2067074" y="0"/>
                    <a:pt x="2081824" y="6110"/>
                    <a:pt x="2092700" y="16985"/>
                  </a:cubicBezTo>
                  <a:cubicBezTo>
                    <a:pt x="2103575" y="27860"/>
                    <a:pt x="2109685" y="42610"/>
                    <a:pt x="2109685" y="57990"/>
                  </a:cubicBezTo>
                  <a:lnTo>
                    <a:pt x="2109685" y="211872"/>
                  </a:lnTo>
                  <a:cubicBezTo>
                    <a:pt x="2109685" y="227252"/>
                    <a:pt x="2103575" y="242002"/>
                    <a:pt x="2092700" y="252878"/>
                  </a:cubicBezTo>
                  <a:cubicBezTo>
                    <a:pt x="2081824" y="263753"/>
                    <a:pt x="2067074" y="269863"/>
                    <a:pt x="2051694" y="269863"/>
                  </a:cubicBezTo>
                  <a:lnTo>
                    <a:pt x="57990" y="269863"/>
                  </a:lnTo>
                  <a:cubicBezTo>
                    <a:pt x="42610" y="269863"/>
                    <a:pt x="27860" y="263753"/>
                    <a:pt x="16985" y="252878"/>
                  </a:cubicBezTo>
                  <a:cubicBezTo>
                    <a:pt x="6110" y="242002"/>
                    <a:pt x="0" y="227252"/>
                    <a:pt x="0" y="211872"/>
                  </a:cubicBezTo>
                  <a:lnTo>
                    <a:pt x="0" y="57990"/>
                  </a:lnTo>
                  <a:cubicBezTo>
                    <a:pt x="0" y="42610"/>
                    <a:pt x="6110" y="27860"/>
                    <a:pt x="16985" y="16985"/>
                  </a:cubicBezTo>
                  <a:cubicBezTo>
                    <a:pt x="27860" y="6110"/>
                    <a:pt x="42610" y="0"/>
                    <a:pt x="57990" y="0"/>
                  </a:cubicBezTo>
                  <a:close/>
                </a:path>
              </a:pathLst>
            </a:custGeom>
            <a:solidFill>
              <a:srgbClr val="000000"/>
            </a:solidFill>
            <a:ln w="38100" cap="rnd">
              <a:solidFill>
                <a:srgbClr val="FBF9F1"/>
              </a:solidFill>
              <a:prstDash val="solid"/>
              <a:round/>
            </a:ln>
          </p:spPr>
        </p:sp>
        <p:sp>
          <p:nvSpPr>
            <p:cNvPr name="TextBox 8" id="8"/>
            <p:cNvSpPr txBox="true"/>
            <p:nvPr/>
          </p:nvSpPr>
          <p:spPr>
            <a:xfrm>
              <a:off x="0" y="-38100"/>
              <a:ext cx="2109684" cy="307963"/>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1028700" y="4681217"/>
            <a:ext cx="8010208" cy="2636192"/>
            <a:chOff x="0" y="0"/>
            <a:chExt cx="2109684" cy="694306"/>
          </a:xfrm>
        </p:grpSpPr>
        <p:sp>
          <p:nvSpPr>
            <p:cNvPr name="Freeform 10" id="10"/>
            <p:cNvSpPr/>
            <p:nvPr/>
          </p:nvSpPr>
          <p:spPr>
            <a:xfrm flipH="false" flipV="false" rot="0">
              <a:off x="0" y="0"/>
              <a:ext cx="2109685" cy="694306"/>
            </a:xfrm>
            <a:custGeom>
              <a:avLst/>
              <a:gdLst/>
              <a:ahLst/>
              <a:cxnLst/>
              <a:rect r="r" b="b" t="t" l="l"/>
              <a:pathLst>
                <a:path h="694306" w="2109685">
                  <a:moveTo>
                    <a:pt x="19330" y="0"/>
                  </a:moveTo>
                  <a:lnTo>
                    <a:pt x="2090354" y="0"/>
                  </a:lnTo>
                  <a:cubicBezTo>
                    <a:pt x="2101030" y="0"/>
                    <a:pt x="2109685" y="8654"/>
                    <a:pt x="2109685" y="19330"/>
                  </a:cubicBezTo>
                  <a:lnTo>
                    <a:pt x="2109685" y="674976"/>
                  </a:lnTo>
                  <a:cubicBezTo>
                    <a:pt x="2109685" y="685651"/>
                    <a:pt x="2101030" y="694306"/>
                    <a:pt x="2090354" y="694306"/>
                  </a:cubicBezTo>
                  <a:lnTo>
                    <a:pt x="19330" y="694306"/>
                  </a:lnTo>
                  <a:cubicBezTo>
                    <a:pt x="14203" y="694306"/>
                    <a:pt x="9287" y="692269"/>
                    <a:pt x="5662" y="688644"/>
                  </a:cubicBezTo>
                  <a:cubicBezTo>
                    <a:pt x="2037" y="685019"/>
                    <a:pt x="0" y="680102"/>
                    <a:pt x="0" y="674976"/>
                  </a:cubicBezTo>
                  <a:lnTo>
                    <a:pt x="0" y="19330"/>
                  </a:lnTo>
                  <a:cubicBezTo>
                    <a:pt x="0" y="14203"/>
                    <a:pt x="2037" y="9287"/>
                    <a:pt x="5662" y="5662"/>
                  </a:cubicBezTo>
                  <a:cubicBezTo>
                    <a:pt x="9287" y="2037"/>
                    <a:pt x="14203" y="0"/>
                    <a:pt x="19330" y="0"/>
                  </a:cubicBezTo>
                  <a:close/>
                </a:path>
              </a:pathLst>
            </a:custGeom>
            <a:solidFill>
              <a:srgbClr val="FBF9F1"/>
            </a:solidFill>
            <a:ln w="38100" cap="sq">
              <a:solidFill>
                <a:srgbClr val="FBF9F1"/>
              </a:solidFill>
              <a:prstDash val="solid"/>
              <a:miter/>
            </a:ln>
          </p:spPr>
        </p:sp>
        <p:sp>
          <p:nvSpPr>
            <p:cNvPr name="TextBox 11" id="11"/>
            <p:cNvSpPr txBox="true"/>
            <p:nvPr/>
          </p:nvSpPr>
          <p:spPr>
            <a:xfrm>
              <a:off x="0" y="-38100"/>
              <a:ext cx="2109684" cy="732406"/>
            </a:xfrm>
            <a:prstGeom prst="rect">
              <a:avLst/>
            </a:prstGeom>
          </p:spPr>
          <p:txBody>
            <a:bodyPr anchor="ctr" rtlCol="false" tIns="50800" lIns="50800" bIns="50800" rIns="50800"/>
            <a:lstStyle/>
            <a:p>
              <a:pPr algn="ctr">
                <a:lnSpc>
                  <a:spcPts val="2659"/>
                </a:lnSpc>
              </a:pPr>
            </a:p>
          </p:txBody>
        </p:sp>
      </p:grpSp>
      <p:sp>
        <p:nvSpPr>
          <p:cNvPr name="TextBox 12" id="12"/>
          <p:cNvSpPr txBox="true"/>
          <p:nvPr/>
        </p:nvSpPr>
        <p:spPr>
          <a:xfrm rot="0">
            <a:off x="1504564" y="3380737"/>
            <a:ext cx="6667955" cy="509905"/>
          </a:xfrm>
          <a:prstGeom prst="rect">
            <a:avLst/>
          </a:prstGeom>
        </p:spPr>
        <p:txBody>
          <a:bodyPr anchor="t" rtlCol="false" tIns="0" lIns="0" bIns="0" rIns="0">
            <a:spAutoFit/>
          </a:bodyPr>
          <a:lstStyle/>
          <a:p>
            <a:pPr algn="l">
              <a:lnSpc>
                <a:spcPts val="3919"/>
              </a:lnSpc>
              <a:spcBef>
                <a:spcPct val="0"/>
              </a:spcBef>
            </a:pPr>
            <a:r>
              <a:rPr lang="en-US" b="true" sz="2799">
                <a:solidFill>
                  <a:srgbClr val="FBF9F1"/>
                </a:solidFill>
                <a:latin typeface="Poppins Bold"/>
                <a:ea typeface="Poppins Bold"/>
                <a:cs typeface="Poppins Bold"/>
                <a:sym typeface="Poppins Bold"/>
              </a:rPr>
              <a:t>FEATURE SELECTION</a:t>
            </a:r>
          </a:p>
        </p:txBody>
      </p:sp>
      <p:sp>
        <p:nvSpPr>
          <p:cNvPr name="TextBox 13" id="13"/>
          <p:cNvSpPr txBox="true"/>
          <p:nvPr/>
        </p:nvSpPr>
        <p:spPr>
          <a:xfrm rot="0">
            <a:off x="1309301" y="4855159"/>
            <a:ext cx="7058480" cy="1944370"/>
          </a:xfrm>
          <a:prstGeom prst="rect">
            <a:avLst/>
          </a:prstGeom>
        </p:spPr>
        <p:txBody>
          <a:bodyPr anchor="t" rtlCol="false" tIns="0" lIns="0" bIns="0" rIns="0">
            <a:spAutoFit/>
          </a:bodyPr>
          <a:lstStyle/>
          <a:p>
            <a:pPr algn="l">
              <a:lnSpc>
                <a:spcPts val="3079"/>
              </a:lnSpc>
            </a:pPr>
          </a:p>
          <a:p>
            <a:pPr algn="l">
              <a:lnSpc>
                <a:spcPts val="3079"/>
              </a:lnSpc>
              <a:spcBef>
                <a:spcPct val="0"/>
              </a:spcBef>
            </a:pPr>
            <a:r>
              <a:rPr lang="en-US" sz="2199">
                <a:solidFill>
                  <a:srgbClr val="000000"/>
                </a:solidFill>
                <a:latin typeface="Lato"/>
                <a:ea typeface="Lato"/>
                <a:cs typeface="Lato"/>
                <a:sym typeface="Lato"/>
              </a:rPr>
              <a:t>The 'Class' column, which indicates whether a transaction is fraudulent, is removed from the training data. This leaves only the input features (X_train), which are used to train the Generator and Discriminator.</a:t>
            </a:r>
          </a:p>
        </p:txBody>
      </p:sp>
      <p:grpSp>
        <p:nvGrpSpPr>
          <p:cNvPr name="Group 14" id="14"/>
          <p:cNvGrpSpPr/>
          <p:nvPr/>
        </p:nvGrpSpPr>
        <p:grpSpPr>
          <a:xfrm rot="0">
            <a:off x="9530544" y="3204334"/>
            <a:ext cx="8010208" cy="1024635"/>
            <a:chOff x="0" y="0"/>
            <a:chExt cx="2109684" cy="269863"/>
          </a:xfrm>
        </p:grpSpPr>
        <p:sp>
          <p:nvSpPr>
            <p:cNvPr name="Freeform 15" id="15"/>
            <p:cNvSpPr/>
            <p:nvPr/>
          </p:nvSpPr>
          <p:spPr>
            <a:xfrm flipH="false" flipV="false" rot="0">
              <a:off x="0" y="0"/>
              <a:ext cx="2109685" cy="269863"/>
            </a:xfrm>
            <a:custGeom>
              <a:avLst/>
              <a:gdLst/>
              <a:ahLst/>
              <a:cxnLst/>
              <a:rect r="r" b="b" t="t" l="l"/>
              <a:pathLst>
                <a:path h="269863" w="2109685">
                  <a:moveTo>
                    <a:pt x="57990" y="0"/>
                  </a:moveTo>
                  <a:lnTo>
                    <a:pt x="2051694" y="0"/>
                  </a:lnTo>
                  <a:cubicBezTo>
                    <a:pt x="2067074" y="0"/>
                    <a:pt x="2081824" y="6110"/>
                    <a:pt x="2092700" y="16985"/>
                  </a:cubicBezTo>
                  <a:cubicBezTo>
                    <a:pt x="2103575" y="27860"/>
                    <a:pt x="2109685" y="42610"/>
                    <a:pt x="2109685" y="57990"/>
                  </a:cubicBezTo>
                  <a:lnTo>
                    <a:pt x="2109685" y="211872"/>
                  </a:lnTo>
                  <a:cubicBezTo>
                    <a:pt x="2109685" y="227252"/>
                    <a:pt x="2103575" y="242002"/>
                    <a:pt x="2092700" y="252878"/>
                  </a:cubicBezTo>
                  <a:cubicBezTo>
                    <a:pt x="2081824" y="263753"/>
                    <a:pt x="2067074" y="269863"/>
                    <a:pt x="2051694" y="269863"/>
                  </a:cubicBezTo>
                  <a:lnTo>
                    <a:pt x="57990" y="269863"/>
                  </a:lnTo>
                  <a:cubicBezTo>
                    <a:pt x="42610" y="269863"/>
                    <a:pt x="27860" y="263753"/>
                    <a:pt x="16985" y="252878"/>
                  </a:cubicBezTo>
                  <a:cubicBezTo>
                    <a:pt x="6110" y="242002"/>
                    <a:pt x="0" y="227252"/>
                    <a:pt x="0" y="211872"/>
                  </a:cubicBezTo>
                  <a:lnTo>
                    <a:pt x="0" y="57990"/>
                  </a:lnTo>
                  <a:cubicBezTo>
                    <a:pt x="0" y="42610"/>
                    <a:pt x="6110" y="27860"/>
                    <a:pt x="16985" y="16985"/>
                  </a:cubicBezTo>
                  <a:cubicBezTo>
                    <a:pt x="27860" y="6110"/>
                    <a:pt x="42610" y="0"/>
                    <a:pt x="57990" y="0"/>
                  </a:cubicBezTo>
                  <a:close/>
                </a:path>
              </a:pathLst>
            </a:custGeom>
            <a:solidFill>
              <a:srgbClr val="000000"/>
            </a:solidFill>
            <a:ln w="38100" cap="rnd">
              <a:solidFill>
                <a:srgbClr val="FBF9F1"/>
              </a:solidFill>
              <a:prstDash val="solid"/>
              <a:round/>
            </a:ln>
          </p:spPr>
        </p:sp>
        <p:sp>
          <p:nvSpPr>
            <p:cNvPr name="TextBox 16" id="16"/>
            <p:cNvSpPr txBox="true"/>
            <p:nvPr/>
          </p:nvSpPr>
          <p:spPr>
            <a:xfrm>
              <a:off x="0" y="-38100"/>
              <a:ext cx="2109684" cy="307963"/>
            </a:xfrm>
            <a:prstGeom prst="rect">
              <a:avLst/>
            </a:prstGeom>
          </p:spPr>
          <p:txBody>
            <a:bodyPr anchor="ctr" rtlCol="false" tIns="50800" lIns="50800" bIns="50800" rIns="50800"/>
            <a:lstStyle/>
            <a:p>
              <a:pPr algn="ctr">
                <a:lnSpc>
                  <a:spcPts val="2659"/>
                </a:lnSpc>
              </a:pPr>
            </a:p>
          </p:txBody>
        </p:sp>
      </p:grpSp>
      <p:grpSp>
        <p:nvGrpSpPr>
          <p:cNvPr name="Group 17" id="17"/>
          <p:cNvGrpSpPr/>
          <p:nvPr/>
        </p:nvGrpSpPr>
        <p:grpSpPr>
          <a:xfrm rot="0">
            <a:off x="9530544" y="4664211"/>
            <a:ext cx="8010208" cy="2636192"/>
            <a:chOff x="0" y="0"/>
            <a:chExt cx="2109684" cy="694306"/>
          </a:xfrm>
        </p:grpSpPr>
        <p:sp>
          <p:nvSpPr>
            <p:cNvPr name="Freeform 18" id="18"/>
            <p:cNvSpPr/>
            <p:nvPr/>
          </p:nvSpPr>
          <p:spPr>
            <a:xfrm flipH="false" flipV="false" rot="0">
              <a:off x="0" y="0"/>
              <a:ext cx="2109685" cy="694306"/>
            </a:xfrm>
            <a:custGeom>
              <a:avLst/>
              <a:gdLst/>
              <a:ahLst/>
              <a:cxnLst/>
              <a:rect r="r" b="b" t="t" l="l"/>
              <a:pathLst>
                <a:path h="694306" w="2109685">
                  <a:moveTo>
                    <a:pt x="19330" y="0"/>
                  </a:moveTo>
                  <a:lnTo>
                    <a:pt x="2090354" y="0"/>
                  </a:lnTo>
                  <a:cubicBezTo>
                    <a:pt x="2101030" y="0"/>
                    <a:pt x="2109685" y="8654"/>
                    <a:pt x="2109685" y="19330"/>
                  </a:cubicBezTo>
                  <a:lnTo>
                    <a:pt x="2109685" y="674976"/>
                  </a:lnTo>
                  <a:cubicBezTo>
                    <a:pt x="2109685" y="685651"/>
                    <a:pt x="2101030" y="694306"/>
                    <a:pt x="2090354" y="694306"/>
                  </a:cubicBezTo>
                  <a:lnTo>
                    <a:pt x="19330" y="694306"/>
                  </a:lnTo>
                  <a:cubicBezTo>
                    <a:pt x="14203" y="694306"/>
                    <a:pt x="9287" y="692269"/>
                    <a:pt x="5662" y="688644"/>
                  </a:cubicBezTo>
                  <a:cubicBezTo>
                    <a:pt x="2037" y="685019"/>
                    <a:pt x="0" y="680102"/>
                    <a:pt x="0" y="674976"/>
                  </a:cubicBezTo>
                  <a:lnTo>
                    <a:pt x="0" y="19330"/>
                  </a:lnTo>
                  <a:cubicBezTo>
                    <a:pt x="0" y="14203"/>
                    <a:pt x="2037" y="9287"/>
                    <a:pt x="5662" y="5662"/>
                  </a:cubicBezTo>
                  <a:cubicBezTo>
                    <a:pt x="9287" y="2037"/>
                    <a:pt x="14203" y="0"/>
                    <a:pt x="19330" y="0"/>
                  </a:cubicBezTo>
                  <a:close/>
                </a:path>
              </a:pathLst>
            </a:custGeom>
            <a:solidFill>
              <a:srgbClr val="FBF9F1"/>
            </a:solidFill>
            <a:ln w="38100" cap="sq">
              <a:solidFill>
                <a:srgbClr val="FBF9F1"/>
              </a:solidFill>
              <a:prstDash val="solid"/>
              <a:miter/>
            </a:ln>
          </p:spPr>
        </p:sp>
        <p:sp>
          <p:nvSpPr>
            <p:cNvPr name="TextBox 19" id="19"/>
            <p:cNvSpPr txBox="true"/>
            <p:nvPr/>
          </p:nvSpPr>
          <p:spPr>
            <a:xfrm>
              <a:off x="0" y="-38100"/>
              <a:ext cx="2109684" cy="732406"/>
            </a:xfrm>
            <a:prstGeom prst="rect">
              <a:avLst/>
            </a:prstGeom>
          </p:spPr>
          <p:txBody>
            <a:bodyPr anchor="ctr" rtlCol="false" tIns="50800" lIns="50800" bIns="50800" rIns="50800"/>
            <a:lstStyle/>
            <a:p>
              <a:pPr algn="ctr">
                <a:lnSpc>
                  <a:spcPts val="2659"/>
                </a:lnSpc>
              </a:pPr>
            </a:p>
          </p:txBody>
        </p:sp>
      </p:grpSp>
      <p:sp>
        <p:nvSpPr>
          <p:cNvPr name="TextBox 20" id="20"/>
          <p:cNvSpPr txBox="true"/>
          <p:nvPr/>
        </p:nvSpPr>
        <p:spPr>
          <a:xfrm rot="0">
            <a:off x="10006408" y="3380737"/>
            <a:ext cx="6667955" cy="509905"/>
          </a:xfrm>
          <a:prstGeom prst="rect">
            <a:avLst/>
          </a:prstGeom>
        </p:spPr>
        <p:txBody>
          <a:bodyPr anchor="t" rtlCol="false" tIns="0" lIns="0" bIns="0" rIns="0">
            <a:spAutoFit/>
          </a:bodyPr>
          <a:lstStyle/>
          <a:p>
            <a:pPr algn="l">
              <a:lnSpc>
                <a:spcPts val="3919"/>
              </a:lnSpc>
              <a:spcBef>
                <a:spcPct val="0"/>
              </a:spcBef>
            </a:pPr>
            <a:r>
              <a:rPr lang="en-US" b="true" sz="2799">
                <a:solidFill>
                  <a:srgbClr val="FBF9F1"/>
                </a:solidFill>
                <a:latin typeface="Poppins Bold"/>
                <a:ea typeface="Poppins Bold"/>
                <a:cs typeface="Poppins Bold"/>
                <a:sym typeface="Poppins Bold"/>
              </a:rPr>
              <a:t>BATCH SIZE DETERMINATION</a:t>
            </a:r>
          </a:p>
        </p:txBody>
      </p:sp>
      <p:sp>
        <p:nvSpPr>
          <p:cNvPr name="TextBox 21" id="21"/>
          <p:cNvSpPr txBox="true"/>
          <p:nvPr/>
        </p:nvSpPr>
        <p:spPr>
          <a:xfrm rot="0">
            <a:off x="10006408" y="4986310"/>
            <a:ext cx="7058480" cy="1944370"/>
          </a:xfrm>
          <a:prstGeom prst="rect">
            <a:avLst/>
          </a:prstGeom>
        </p:spPr>
        <p:txBody>
          <a:bodyPr anchor="t" rtlCol="false" tIns="0" lIns="0" bIns="0" rIns="0">
            <a:spAutoFit/>
          </a:bodyPr>
          <a:lstStyle/>
          <a:p>
            <a:pPr algn="l">
              <a:lnSpc>
                <a:spcPts val="3079"/>
              </a:lnSpc>
            </a:pPr>
            <a:r>
              <a:rPr lang="en-US" sz="2199">
                <a:solidFill>
                  <a:srgbClr val="000000"/>
                </a:solidFill>
                <a:latin typeface="Lato"/>
                <a:ea typeface="Lato"/>
                <a:cs typeface="Lato"/>
                <a:sym typeface="Lato"/>
              </a:rPr>
              <a:t>The batch size is split in half, with half of the batch used to train the Discriminator on real data and the other half on fake data. This approach helps ensure balanced training for both networks.</a:t>
            </a:r>
          </a:p>
          <a:p>
            <a:pPr algn="l">
              <a:lnSpc>
                <a:spcPts val="3079"/>
              </a:lnSpc>
              <a:spcBef>
                <a:spcPct val="0"/>
              </a:spcBef>
            </a:pP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5400000">
            <a:off x="5627463" y="3613861"/>
            <a:ext cx="6351450" cy="681625"/>
            <a:chOff x="0" y="0"/>
            <a:chExt cx="1672810" cy="179523"/>
          </a:xfrm>
        </p:grpSpPr>
        <p:sp>
          <p:nvSpPr>
            <p:cNvPr name="Freeform 3" id="3"/>
            <p:cNvSpPr/>
            <p:nvPr/>
          </p:nvSpPr>
          <p:spPr>
            <a:xfrm flipH="false" flipV="false" rot="0">
              <a:off x="0" y="0"/>
              <a:ext cx="1672810" cy="179523"/>
            </a:xfrm>
            <a:custGeom>
              <a:avLst/>
              <a:gdLst/>
              <a:ahLst/>
              <a:cxnLst/>
              <a:rect r="r" b="b" t="t" l="l"/>
              <a:pathLst>
                <a:path h="179523" w="1672810">
                  <a:moveTo>
                    <a:pt x="78011" y="0"/>
                  </a:moveTo>
                  <a:lnTo>
                    <a:pt x="1594799" y="0"/>
                  </a:lnTo>
                  <a:cubicBezTo>
                    <a:pt x="1637883" y="0"/>
                    <a:pt x="1672810" y="34927"/>
                    <a:pt x="1672810" y="78011"/>
                  </a:cubicBezTo>
                  <a:lnTo>
                    <a:pt x="1672810" y="101512"/>
                  </a:lnTo>
                  <a:cubicBezTo>
                    <a:pt x="1672810" y="122201"/>
                    <a:pt x="1664591" y="142044"/>
                    <a:pt x="1649961" y="156674"/>
                  </a:cubicBezTo>
                  <a:cubicBezTo>
                    <a:pt x="1635331" y="171304"/>
                    <a:pt x="1615489" y="179523"/>
                    <a:pt x="1594799" y="179523"/>
                  </a:cubicBezTo>
                  <a:lnTo>
                    <a:pt x="78011" y="179523"/>
                  </a:lnTo>
                  <a:cubicBezTo>
                    <a:pt x="57321" y="179523"/>
                    <a:pt x="37479" y="171304"/>
                    <a:pt x="22849" y="156674"/>
                  </a:cubicBezTo>
                  <a:cubicBezTo>
                    <a:pt x="8219" y="142044"/>
                    <a:pt x="0" y="122201"/>
                    <a:pt x="0" y="101512"/>
                  </a:cubicBezTo>
                  <a:lnTo>
                    <a:pt x="0" y="78011"/>
                  </a:lnTo>
                  <a:cubicBezTo>
                    <a:pt x="0" y="57321"/>
                    <a:pt x="8219" y="37479"/>
                    <a:pt x="22849" y="22849"/>
                  </a:cubicBezTo>
                  <a:cubicBezTo>
                    <a:pt x="37479" y="8219"/>
                    <a:pt x="57321" y="0"/>
                    <a:pt x="78011" y="0"/>
                  </a:cubicBezTo>
                  <a:close/>
                </a:path>
              </a:pathLst>
            </a:custGeom>
            <a:solidFill>
              <a:srgbClr val="000000">
                <a:alpha val="0"/>
              </a:srgbClr>
            </a:solidFill>
            <a:ln w="38100" cap="rnd">
              <a:solidFill>
                <a:srgbClr val="E5E1DA"/>
              </a:solidFill>
              <a:prstDash val="solid"/>
              <a:round/>
            </a:ln>
          </p:spPr>
        </p:sp>
        <p:sp>
          <p:nvSpPr>
            <p:cNvPr name="TextBox 4" id="4"/>
            <p:cNvSpPr txBox="true"/>
            <p:nvPr/>
          </p:nvSpPr>
          <p:spPr>
            <a:xfrm>
              <a:off x="0" y="-38100"/>
              <a:ext cx="1672810" cy="217623"/>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8574588" y="1071105"/>
            <a:ext cx="457200" cy="460655"/>
          </a:xfrm>
          <a:custGeom>
            <a:avLst/>
            <a:gdLst/>
            <a:ahLst/>
            <a:cxnLst/>
            <a:rect r="r" b="b" t="t" l="l"/>
            <a:pathLst>
              <a:path h="460655" w="457200">
                <a:moveTo>
                  <a:pt x="0" y="0"/>
                </a:moveTo>
                <a:lnTo>
                  <a:pt x="457200" y="0"/>
                </a:lnTo>
                <a:lnTo>
                  <a:pt x="457200" y="460655"/>
                </a:lnTo>
                <a:lnTo>
                  <a:pt x="0" y="460655"/>
                </a:lnTo>
                <a:lnTo>
                  <a:pt x="0" y="0"/>
                </a:lnTo>
                <a:close/>
              </a:path>
            </a:pathLst>
          </a:custGeom>
          <a:blipFill>
            <a:blip r:embed="rId2"/>
            <a:stretch>
              <a:fillRect l="0" t="0" r="0" b="0"/>
            </a:stretch>
          </a:blipFill>
        </p:spPr>
      </p:sp>
      <p:sp>
        <p:nvSpPr>
          <p:cNvPr name="Freeform 6" id="6"/>
          <p:cNvSpPr/>
          <p:nvPr/>
        </p:nvSpPr>
        <p:spPr>
          <a:xfrm flipH="false" flipV="false" rot="0">
            <a:off x="8574588" y="3245910"/>
            <a:ext cx="457200" cy="460655"/>
          </a:xfrm>
          <a:custGeom>
            <a:avLst/>
            <a:gdLst/>
            <a:ahLst/>
            <a:cxnLst/>
            <a:rect r="r" b="b" t="t" l="l"/>
            <a:pathLst>
              <a:path h="460655" w="457200">
                <a:moveTo>
                  <a:pt x="0" y="0"/>
                </a:moveTo>
                <a:lnTo>
                  <a:pt x="457200" y="0"/>
                </a:lnTo>
                <a:lnTo>
                  <a:pt x="457200" y="460655"/>
                </a:lnTo>
                <a:lnTo>
                  <a:pt x="0" y="460655"/>
                </a:lnTo>
                <a:lnTo>
                  <a:pt x="0" y="0"/>
                </a:lnTo>
                <a:close/>
              </a:path>
            </a:pathLst>
          </a:custGeom>
          <a:blipFill>
            <a:blip r:embed="rId2"/>
            <a:stretch>
              <a:fillRect l="0" t="0" r="0" b="0"/>
            </a:stretch>
          </a:blipFill>
        </p:spPr>
      </p:sp>
      <p:sp>
        <p:nvSpPr>
          <p:cNvPr name="Freeform 7" id="7"/>
          <p:cNvSpPr/>
          <p:nvPr/>
        </p:nvSpPr>
        <p:spPr>
          <a:xfrm flipH="false" flipV="false" rot="0">
            <a:off x="8574588" y="5608040"/>
            <a:ext cx="457200" cy="460655"/>
          </a:xfrm>
          <a:custGeom>
            <a:avLst/>
            <a:gdLst/>
            <a:ahLst/>
            <a:cxnLst/>
            <a:rect r="r" b="b" t="t" l="l"/>
            <a:pathLst>
              <a:path h="460655" w="457200">
                <a:moveTo>
                  <a:pt x="0" y="0"/>
                </a:moveTo>
                <a:lnTo>
                  <a:pt x="457200" y="0"/>
                </a:lnTo>
                <a:lnTo>
                  <a:pt x="457200" y="460655"/>
                </a:lnTo>
                <a:lnTo>
                  <a:pt x="0" y="460655"/>
                </a:lnTo>
                <a:lnTo>
                  <a:pt x="0" y="0"/>
                </a:lnTo>
                <a:close/>
              </a:path>
            </a:pathLst>
          </a:custGeom>
          <a:blipFill>
            <a:blip r:embed="rId2"/>
            <a:stretch>
              <a:fillRect l="0" t="0" r="0" b="0"/>
            </a:stretch>
          </a:blipFill>
        </p:spPr>
      </p:sp>
      <p:sp>
        <p:nvSpPr>
          <p:cNvPr name="Freeform 8" id="8"/>
          <p:cNvSpPr/>
          <p:nvPr/>
        </p:nvSpPr>
        <p:spPr>
          <a:xfrm flipH="false" flipV="false" rot="0">
            <a:off x="1028700" y="8361880"/>
            <a:ext cx="896420" cy="896420"/>
          </a:xfrm>
          <a:custGeom>
            <a:avLst/>
            <a:gdLst/>
            <a:ahLst/>
            <a:cxnLst/>
            <a:rect r="r" b="b" t="t" l="l"/>
            <a:pathLst>
              <a:path h="896420" w="896420">
                <a:moveTo>
                  <a:pt x="0" y="0"/>
                </a:moveTo>
                <a:lnTo>
                  <a:pt x="896420" y="0"/>
                </a:lnTo>
                <a:lnTo>
                  <a:pt x="896420" y="896420"/>
                </a:lnTo>
                <a:lnTo>
                  <a:pt x="0" y="89642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9" id="9"/>
          <p:cNvSpPr/>
          <p:nvPr/>
        </p:nvSpPr>
        <p:spPr>
          <a:xfrm flipH="false" flipV="false" rot="10435729">
            <a:off x="-696093" y="-3780464"/>
            <a:ext cx="7951775" cy="8527373"/>
          </a:xfrm>
          <a:custGeom>
            <a:avLst/>
            <a:gdLst/>
            <a:ahLst/>
            <a:cxnLst/>
            <a:rect r="r" b="b" t="t" l="l"/>
            <a:pathLst>
              <a:path h="8527373" w="7951775">
                <a:moveTo>
                  <a:pt x="0" y="0"/>
                </a:moveTo>
                <a:lnTo>
                  <a:pt x="7951775" y="0"/>
                </a:lnTo>
                <a:lnTo>
                  <a:pt x="7951775" y="8527373"/>
                </a:lnTo>
                <a:lnTo>
                  <a:pt x="0" y="8527373"/>
                </a:lnTo>
                <a:lnTo>
                  <a:pt x="0" y="0"/>
                </a:lnTo>
                <a:close/>
              </a:path>
            </a:pathLst>
          </a:custGeom>
          <a:blipFill>
            <a:blip r:embed="rId5"/>
            <a:stretch>
              <a:fillRect l="0" t="0" r="0" b="0"/>
            </a:stretch>
          </a:blipFill>
        </p:spPr>
      </p:sp>
      <p:sp>
        <p:nvSpPr>
          <p:cNvPr name="TextBox 10" id="10"/>
          <p:cNvSpPr txBox="true"/>
          <p:nvPr/>
        </p:nvSpPr>
        <p:spPr>
          <a:xfrm rot="0">
            <a:off x="9798106" y="869632"/>
            <a:ext cx="5199649" cy="431800"/>
          </a:xfrm>
          <a:prstGeom prst="rect">
            <a:avLst/>
          </a:prstGeom>
        </p:spPr>
        <p:txBody>
          <a:bodyPr anchor="t" rtlCol="false" tIns="0" lIns="0" bIns="0" rIns="0">
            <a:spAutoFit/>
          </a:bodyPr>
          <a:lstStyle/>
          <a:p>
            <a:pPr algn="l">
              <a:lnSpc>
                <a:spcPts val="3500"/>
              </a:lnSpc>
              <a:spcBef>
                <a:spcPct val="0"/>
              </a:spcBef>
            </a:pPr>
            <a:r>
              <a:rPr lang="en-US" b="true" sz="2500">
                <a:solidFill>
                  <a:srgbClr val="FFD944"/>
                </a:solidFill>
                <a:latin typeface="Lato Bold"/>
                <a:ea typeface="Lato Bold"/>
                <a:cs typeface="Lato Bold"/>
                <a:sym typeface="Lato Bold"/>
              </a:rPr>
              <a:t>Real Data Selection</a:t>
            </a:r>
          </a:p>
        </p:txBody>
      </p:sp>
      <p:sp>
        <p:nvSpPr>
          <p:cNvPr name="TextBox 11" id="11"/>
          <p:cNvSpPr txBox="true"/>
          <p:nvPr/>
        </p:nvSpPr>
        <p:spPr>
          <a:xfrm rot="0">
            <a:off x="9798106" y="1631944"/>
            <a:ext cx="7461194" cy="1108710"/>
          </a:xfrm>
          <a:prstGeom prst="rect">
            <a:avLst/>
          </a:prstGeom>
        </p:spPr>
        <p:txBody>
          <a:bodyPr anchor="t" rtlCol="false" tIns="0" lIns="0" bIns="0" rIns="0">
            <a:spAutoFit/>
          </a:bodyPr>
          <a:lstStyle/>
          <a:p>
            <a:pPr algn="l">
              <a:lnSpc>
                <a:spcPts val="2940"/>
              </a:lnSpc>
            </a:pPr>
            <a:r>
              <a:rPr lang="en-US" sz="2100">
                <a:solidFill>
                  <a:srgbClr val="E5E1DA"/>
                </a:solidFill>
                <a:latin typeface="Lato"/>
                <a:ea typeface="Lato"/>
                <a:cs typeface="Lato"/>
                <a:sym typeface="Lato"/>
              </a:rPr>
              <a:t>Randomly select half of the batch size from X_train to represent real data.</a:t>
            </a:r>
          </a:p>
          <a:p>
            <a:pPr algn="l">
              <a:lnSpc>
                <a:spcPts val="2940"/>
              </a:lnSpc>
              <a:spcBef>
                <a:spcPct val="0"/>
              </a:spcBef>
            </a:pPr>
          </a:p>
        </p:txBody>
      </p:sp>
      <p:sp>
        <p:nvSpPr>
          <p:cNvPr name="TextBox 12" id="12"/>
          <p:cNvSpPr txBox="true"/>
          <p:nvPr/>
        </p:nvSpPr>
        <p:spPr>
          <a:xfrm rot="0">
            <a:off x="1028700" y="6059170"/>
            <a:ext cx="6671675" cy="1762125"/>
          </a:xfrm>
          <a:prstGeom prst="rect">
            <a:avLst/>
          </a:prstGeom>
        </p:spPr>
        <p:txBody>
          <a:bodyPr anchor="t" rtlCol="false" tIns="0" lIns="0" bIns="0" rIns="0">
            <a:spAutoFit/>
          </a:bodyPr>
          <a:lstStyle/>
          <a:p>
            <a:pPr algn="l">
              <a:lnSpc>
                <a:spcPts val="6600"/>
              </a:lnSpc>
            </a:pPr>
            <a:r>
              <a:rPr lang="en-US" sz="6000" b="true">
                <a:solidFill>
                  <a:srgbClr val="FBF9F1"/>
                </a:solidFill>
                <a:latin typeface="Poppins Bold"/>
                <a:ea typeface="Poppins Bold"/>
                <a:cs typeface="Poppins Bold"/>
                <a:sym typeface="Poppins Bold"/>
              </a:rPr>
              <a:t>TRAINING THE DISCRIMINATOR</a:t>
            </a:r>
          </a:p>
        </p:txBody>
      </p:sp>
      <p:sp>
        <p:nvSpPr>
          <p:cNvPr name="TextBox 13" id="13"/>
          <p:cNvSpPr txBox="true"/>
          <p:nvPr/>
        </p:nvSpPr>
        <p:spPr>
          <a:xfrm rot="0">
            <a:off x="9798106" y="3140027"/>
            <a:ext cx="5199649" cy="431800"/>
          </a:xfrm>
          <a:prstGeom prst="rect">
            <a:avLst/>
          </a:prstGeom>
        </p:spPr>
        <p:txBody>
          <a:bodyPr anchor="t" rtlCol="false" tIns="0" lIns="0" bIns="0" rIns="0">
            <a:spAutoFit/>
          </a:bodyPr>
          <a:lstStyle/>
          <a:p>
            <a:pPr algn="l">
              <a:lnSpc>
                <a:spcPts val="3500"/>
              </a:lnSpc>
              <a:spcBef>
                <a:spcPct val="0"/>
              </a:spcBef>
            </a:pPr>
            <a:r>
              <a:rPr lang="en-US" b="true" sz="2500">
                <a:solidFill>
                  <a:srgbClr val="FFD944"/>
                </a:solidFill>
                <a:latin typeface="Lato Bold"/>
                <a:ea typeface="Lato Bold"/>
                <a:cs typeface="Lato Bold"/>
                <a:sym typeface="Lato Bold"/>
              </a:rPr>
              <a:t>Generating Fake Data</a:t>
            </a:r>
          </a:p>
        </p:txBody>
      </p:sp>
      <p:sp>
        <p:nvSpPr>
          <p:cNvPr name="TextBox 14" id="14"/>
          <p:cNvSpPr txBox="true"/>
          <p:nvPr/>
        </p:nvSpPr>
        <p:spPr>
          <a:xfrm rot="0">
            <a:off x="9798106" y="3905202"/>
            <a:ext cx="7461194" cy="1480185"/>
          </a:xfrm>
          <a:prstGeom prst="rect">
            <a:avLst/>
          </a:prstGeom>
        </p:spPr>
        <p:txBody>
          <a:bodyPr anchor="t" rtlCol="false" tIns="0" lIns="0" bIns="0" rIns="0">
            <a:spAutoFit/>
          </a:bodyPr>
          <a:lstStyle/>
          <a:p>
            <a:pPr algn="l">
              <a:lnSpc>
                <a:spcPts val="2940"/>
              </a:lnSpc>
            </a:pPr>
            <a:r>
              <a:rPr lang="en-US" sz="2100">
                <a:solidFill>
                  <a:srgbClr val="E5E1DA"/>
                </a:solidFill>
                <a:latin typeface="Lato"/>
                <a:ea typeface="Lato"/>
                <a:cs typeface="Lato"/>
                <a:sym typeface="Lato"/>
              </a:rPr>
              <a:t>Create noise vectors from a normal distribution and feed them into the Generator to produce synthetic data. This data is labeled as fake.</a:t>
            </a:r>
          </a:p>
          <a:p>
            <a:pPr algn="l">
              <a:lnSpc>
                <a:spcPts val="2940"/>
              </a:lnSpc>
              <a:spcBef>
                <a:spcPct val="0"/>
              </a:spcBef>
            </a:pPr>
          </a:p>
        </p:txBody>
      </p:sp>
      <p:sp>
        <p:nvSpPr>
          <p:cNvPr name="TextBox 15" id="15"/>
          <p:cNvSpPr txBox="true"/>
          <p:nvPr/>
        </p:nvSpPr>
        <p:spPr>
          <a:xfrm rot="0">
            <a:off x="9798106" y="5781217"/>
            <a:ext cx="5199649" cy="431800"/>
          </a:xfrm>
          <a:prstGeom prst="rect">
            <a:avLst/>
          </a:prstGeom>
        </p:spPr>
        <p:txBody>
          <a:bodyPr anchor="t" rtlCol="false" tIns="0" lIns="0" bIns="0" rIns="0">
            <a:spAutoFit/>
          </a:bodyPr>
          <a:lstStyle/>
          <a:p>
            <a:pPr algn="l">
              <a:lnSpc>
                <a:spcPts val="3500"/>
              </a:lnSpc>
              <a:spcBef>
                <a:spcPct val="0"/>
              </a:spcBef>
            </a:pPr>
            <a:r>
              <a:rPr lang="en-US" b="true" sz="2500">
                <a:solidFill>
                  <a:srgbClr val="FFD944"/>
                </a:solidFill>
                <a:latin typeface="Lato Bold"/>
                <a:ea typeface="Lato Bold"/>
                <a:cs typeface="Lato Bold"/>
                <a:sym typeface="Lato Bold"/>
              </a:rPr>
              <a:t>labeling</a:t>
            </a:r>
          </a:p>
        </p:txBody>
      </p:sp>
      <p:sp>
        <p:nvSpPr>
          <p:cNvPr name="TextBox 16" id="16"/>
          <p:cNvSpPr txBox="true"/>
          <p:nvPr/>
        </p:nvSpPr>
        <p:spPr>
          <a:xfrm rot="0">
            <a:off x="9798106" y="6546392"/>
            <a:ext cx="7461194" cy="365760"/>
          </a:xfrm>
          <a:prstGeom prst="rect">
            <a:avLst/>
          </a:prstGeom>
        </p:spPr>
        <p:txBody>
          <a:bodyPr anchor="t" rtlCol="false" tIns="0" lIns="0" bIns="0" rIns="0">
            <a:spAutoFit/>
          </a:bodyPr>
          <a:lstStyle/>
          <a:p>
            <a:pPr algn="l">
              <a:lnSpc>
                <a:spcPts val="2940"/>
              </a:lnSpc>
              <a:spcBef>
                <a:spcPct val="0"/>
              </a:spcBef>
            </a:pPr>
            <a:r>
              <a:rPr lang="en-US" sz="2100">
                <a:solidFill>
                  <a:srgbClr val="E5E1DA"/>
                </a:solidFill>
                <a:latin typeface="Lato"/>
                <a:ea typeface="Lato"/>
                <a:cs typeface="Lato"/>
                <a:sym typeface="Lato"/>
              </a:rPr>
              <a:t>Assign labels 1 for real data and 0 for fake data</a:t>
            </a:r>
          </a:p>
        </p:txBody>
      </p:sp>
      <p:sp>
        <p:nvSpPr>
          <p:cNvPr name="TextBox 17" id="17"/>
          <p:cNvSpPr txBox="true"/>
          <p:nvPr/>
        </p:nvSpPr>
        <p:spPr>
          <a:xfrm rot="0">
            <a:off x="2161449" y="8449945"/>
            <a:ext cx="13860954" cy="941473"/>
          </a:xfrm>
          <a:prstGeom prst="rect">
            <a:avLst/>
          </a:prstGeom>
        </p:spPr>
        <p:txBody>
          <a:bodyPr anchor="t" rtlCol="false" tIns="0" lIns="0" bIns="0" rIns="0">
            <a:spAutoFit/>
          </a:bodyPr>
          <a:lstStyle/>
          <a:p>
            <a:pPr algn="ctr">
              <a:lnSpc>
                <a:spcPts val="3757"/>
              </a:lnSpc>
              <a:spcBef>
                <a:spcPct val="0"/>
              </a:spcBef>
            </a:pPr>
            <a:r>
              <a:rPr lang="en-US" b="true" sz="2684">
                <a:solidFill>
                  <a:srgbClr val="FFFFFF"/>
                </a:solidFill>
                <a:latin typeface="Lato Bold"/>
                <a:ea typeface="Lato Bold"/>
                <a:cs typeface="Lato Bold"/>
                <a:sym typeface="Lato Bold"/>
              </a:rPr>
              <a:t>The Discriminator is trained on both real and fake data, optimizing its ability to distinguish between the two.</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5400000">
            <a:off x="5082411" y="4257636"/>
            <a:ext cx="7392442" cy="730735"/>
            <a:chOff x="0" y="0"/>
            <a:chExt cx="1946981" cy="192457"/>
          </a:xfrm>
        </p:grpSpPr>
        <p:sp>
          <p:nvSpPr>
            <p:cNvPr name="Freeform 3" id="3"/>
            <p:cNvSpPr/>
            <p:nvPr/>
          </p:nvSpPr>
          <p:spPr>
            <a:xfrm flipH="false" flipV="false" rot="0">
              <a:off x="0" y="0"/>
              <a:ext cx="1946981" cy="192457"/>
            </a:xfrm>
            <a:custGeom>
              <a:avLst/>
              <a:gdLst/>
              <a:ahLst/>
              <a:cxnLst/>
              <a:rect r="r" b="b" t="t" l="l"/>
              <a:pathLst>
                <a:path h="192457" w="1946981">
                  <a:moveTo>
                    <a:pt x="67026" y="0"/>
                  </a:moveTo>
                  <a:lnTo>
                    <a:pt x="1879955" y="0"/>
                  </a:lnTo>
                  <a:cubicBezTo>
                    <a:pt x="1916972" y="0"/>
                    <a:pt x="1946981" y="30008"/>
                    <a:pt x="1946981" y="67026"/>
                  </a:cubicBezTo>
                  <a:lnTo>
                    <a:pt x="1946981" y="125431"/>
                  </a:lnTo>
                  <a:cubicBezTo>
                    <a:pt x="1946981" y="162449"/>
                    <a:pt x="1916972" y="192457"/>
                    <a:pt x="1879955" y="192457"/>
                  </a:cubicBezTo>
                  <a:lnTo>
                    <a:pt x="67026" y="192457"/>
                  </a:lnTo>
                  <a:cubicBezTo>
                    <a:pt x="30008" y="192457"/>
                    <a:pt x="0" y="162449"/>
                    <a:pt x="0" y="125431"/>
                  </a:cubicBezTo>
                  <a:lnTo>
                    <a:pt x="0" y="67026"/>
                  </a:lnTo>
                  <a:cubicBezTo>
                    <a:pt x="0" y="30008"/>
                    <a:pt x="30008" y="0"/>
                    <a:pt x="67026" y="0"/>
                  </a:cubicBezTo>
                  <a:close/>
                </a:path>
              </a:pathLst>
            </a:custGeom>
            <a:solidFill>
              <a:srgbClr val="000000">
                <a:alpha val="0"/>
              </a:srgbClr>
            </a:solidFill>
            <a:ln w="38100" cap="rnd">
              <a:solidFill>
                <a:srgbClr val="E5E1DA"/>
              </a:solidFill>
              <a:prstDash val="solid"/>
              <a:round/>
            </a:ln>
          </p:spPr>
        </p:sp>
        <p:sp>
          <p:nvSpPr>
            <p:cNvPr name="TextBox 4" id="4"/>
            <p:cNvSpPr txBox="true"/>
            <p:nvPr/>
          </p:nvSpPr>
          <p:spPr>
            <a:xfrm>
              <a:off x="0" y="-38100"/>
              <a:ext cx="1946981" cy="230557"/>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8574588" y="1071105"/>
            <a:ext cx="457200" cy="460655"/>
          </a:xfrm>
          <a:custGeom>
            <a:avLst/>
            <a:gdLst/>
            <a:ahLst/>
            <a:cxnLst/>
            <a:rect r="r" b="b" t="t" l="l"/>
            <a:pathLst>
              <a:path h="460655" w="457200">
                <a:moveTo>
                  <a:pt x="0" y="0"/>
                </a:moveTo>
                <a:lnTo>
                  <a:pt x="457200" y="0"/>
                </a:lnTo>
                <a:lnTo>
                  <a:pt x="457200" y="460655"/>
                </a:lnTo>
                <a:lnTo>
                  <a:pt x="0" y="460655"/>
                </a:lnTo>
                <a:lnTo>
                  <a:pt x="0" y="0"/>
                </a:lnTo>
                <a:close/>
              </a:path>
            </a:pathLst>
          </a:custGeom>
          <a:blipFill>
            <a:blip r:embed="rId2"/>
            <a:stretch>
              <a:fillRect l="0" t="0" r="0" b="0"/>
            </a:stretch>
          </a:blipFill>
        </p:spPr>
      </p:sp>
      <p:sp>
        <p:nvSpPr>
          <p:cNvPr name="Freeform 6" id="6"/>
          <p:cNvSpPr/>
          <p:nvPr/>
        </p:nvSpPr>
        <p:spPr>
          <a:xfrm flipH="false" flipV="false" rot="0">
            <a:off x="8574588" y="3341499"/>
            <a:ext cx="457200" cy="460655"/>
          </a:xfrm>
          <a:custGeom>
            <a:avLst/>
            <a:gdLst/>
            <a:ahLst/>
            <a:cxnLst/>
            <a:rect r="r" b="b" t="t" l="l"/>
            <a:pathLst>
              <a:path h="460655" w="457200">
                <a:moveTo>
                  <a:pt x="0" y="0"/>
                </a:moveTo>
                <a:lnTo>
                  <a:pt x="457200" y="0"/>
                </a:lnTo>
                <a:lnTo>
                  <a:pt x="457200" y="460655"/>
                </a:lnTo>
                <a:lnTo>
                  <a:pt x="0" y="460655"/>
                </a:lnTo>
                <a:lnTo>
                  <a:pt x="0" y="0"/>
                </a:lnTo>
                <a:close/>
              </a:path>
            </a:pathLst>
          </a:custGeom>
          <a:blipFill>
            <a:blip r:embed="rId2"/>
            <a:stretch>
              <a:fillRect l="0" t="0" r="0" b="0"/>
            </a:stretch>
          </a:blipFill>
        </p:spPr>
      </p:sp>
      <p:sp>
        <p:nvSpPr>
          <p:cNvPr name="Freeform 7" id="7"/>
          <p:cNvSpPr/>
          <p:nvPr/>
        </p:nvSpPr>
        <p:spPr>
          <a:xfrm flipH="false" flipV="false" rot="0">
            <a:off x="8574588" y="5982690"/>
            <a:ext cx="457200" cy="460655"/>
          </a:xfrm>
          <a:custGeom>
            <a:avLst/>
            <a:gdLst/>
            <a:ahLst/>
            <a:cxnLst/>
            <a:rect r="r" b="b" t="t" l="l"/>
            <a:pathLst>
              <a:path h="460655" w="457200">
                <a:moveTo>
                  <a:pt x="0" y="0"/>
                </a:moveTo>
                <a:lnTo>
                  <a:pt x="457200" y="0"/>
                </a:lnTo>
                <a:lnTo>
                  <a:pt x="457200" y="460655"/>
                </a:lnTo>
                <a:lnTo>
                  <a:pt x="0" y="460655"/>
                </a:lnTo>
                <a:lnTo>
                  <a:pt x="0" y="0"/>
                </a:lnTo>
                <a:close/>
              </a:path>
            </a:pathLst>
          </a:custGeom>
          <a:blipFill>
            <a:blip r:embed="rId2"/>
            <a:stretch>
              <a:fillRect l="0" t="0" r="0" b="0"/>
            </a:stretch>
          </a:blipFill>
        </p:spPr>
      </p:sp>
      <p:sp>
        <p:nvSpPr>
          <p:cNvPr name="Freeform 8" id="8"/>
          <p:cNvSpPr/>
          <p:nvPr/>
        </p:nvSpPr>
        <p:spPr>
          <a:xfrm flipH="false" flipV="false" rot="0">
            <a:off x="1028700" y="8361880"/>
            <a:ext cx="896420" cy="896420"/>
          </a:xfrm>
          <a:custGeom>
            <a:avLst/>
            <a:gdLst/>
            <a:ahLst/>
            <a:cxnLst/>
            <a:rect r="r" b="b" t="t" l="l"/>
            <a:pathLst>
              <a:path h="896420" w="896420">
                <a:moveTo>
                  <a:pt x="0" y="0"/>
                </a:moveTo>
                <a:lnTo>
                  <a:pt x="896420" y="0"/>
                </a:lnTo>
                <a:lnTo>
                  <a:pt x="896420" y="896420"/>
                </a:lnTo>
                <a:lnTo>
                  <a:pt x="0" y="89642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9" id="9"/>
          <p:cNvSpPr/>
          <p:nvPr/>
        </p:nvSpPr>
        <p:spPr>
          <a:xfrm flipH="false" flipV="false" rot="10435729">
            <a:off x="-696093" y="-3780464"/>
            <a:ext cx="7951775" cy="8527373"/>
          </a:xfrm>
          <a:custGeom>
            <a:avLst/>
            <a:gdLst/>
            <a:ahLst/>
            <a:cxnLst/>
            <a:rect r="r" b="b" t="t" l="l"/>
            <a:pathLst>
              <a:path h="8527373" w="7951775">
                <a:moveTo>
                  <a:pt x="0" y="0"/>
                </a:moveTo>
                <a:lnTo>
                  <a:pt x="7951775" y="0"/>
                </a:lnTo>
                <a:lnTo>
                  <a:pt x="7951775" y="8527373"/>
                </a:lnTo>
                <a:lnTo>
                  <a:pt x="0" y="8527373"/>
                </a:lnTo>
                <a:lnTo>
                  <a:pt x="0" y="0"/>
                </a:lnTo>
                <a:close/>
              </a:path>
            </a:pathLst>
          </a:custGeom>
          <a:blipFill>
            <a:blip r:embed="rId5"/>
            <a:stretch>
              <a:fillRect l="0" t="0" r="0" b="0"/>
            </a:stretch>
          </a:blipFill>
        </p:spPr>
      </p:sp>
      <p:sp>
        <p:nvSpPr>
          <p:cNvPr name="TextBox 10" id="10"/>
          <p:cNvSpPr txBox="true"/>
          <p:nvPr/>
        </p:nvSpPr>
        <p:spPr>
          <a:xfrm rot="0">
            <a:off x="9798106" y="1013955"/>
            <a:ext cx="5199649" cy="431800"/>
          </a:xfrm>
          <a:prstGeom prst="rect">
            <a:avLst/>
          </a:prstGeom>
        </p:spPr>
        <p:txBody>
          <a:bodyPr anchor="t" rtlCol="false" tIns="0" lIns="0" bIns="0" rIns="0">
            <a:spAutoFit/>
          </a:bodyPr>
          <a:lstStyle/>
          <a:p>
            <a:pPr algn="l">
              <a:lnSpc>
                <a:spcPts val="3500"/>
              </a:lnSpc>
              <a:spcBef>
                <a:spcPct val="0"/>
              </a:spcBef>
            </a:pPr>
            <a:r>
              <a:rPr lang="en-US" b="true" sz="2500">
                <a:solidFill>
                  <a:srgbClr val="FFD944"/>
                </a:solidFill>
                <a:latin typeface="Lato Bold"/>
                <a:ea typeface="Lato Bold"/>
                <a:cs typeface="Lato Bold"/>
                <a:sym typeface="Lato Bold"/>
              </a:rPr>
              <a:t>Noise Generation</a:t>
            </a:r>
          </a:p>
        </p:txBody>
      </p:sp>
      <p:sp>
        <p:nvSpPr>
          <p:cNvPr name="TextBox 11" id="11"/>
          <p:cNvSpPr txBox="true"/>
          <p:nvPr/>
        </p:nvSpPr>
        <p:spPr>
          <a:xfrm rot="0">
            <a:off x="9798106" y="1786301"/>
            <a:ext cx="7461194" cy="1108710"/>
          </a:xfrm>
          <a:prstGeom prst="rect">
            <a:avLst/>
          </a:prstGeom>
        </p:spPr>
        <p:txBody>
          <a:bodyPr anchor="t" rtlCol="false" tIns="0" lIns="0" bIns="0" rIns="0">
            <a:spAutoFit/>
          </a:bodyPr>
          <a:lstStyle/>
          <a:p>
            <a:pPr algn="l">
              <a:lnSpc>
                <a:spcPts val="2940"/>
              </a:lnSpc>
            </a:pPr>
            <a:r>
              <a:rPr lang="en-US" sz="2100">
                <a:solidFill>
                  <a:srgbClr val="E5E1DA"/>
                </a:solidFill>
                <a:latin typeface="Lato"/>
                <a:ea typeface="Lato"/>
                <a:cs typeface="Lato"/>
                <a:sym typeface="Lato"/>
              </a:rPr>
              <a:t>Create noise vectors from a normal distribution, representing the input to the Generator.</a:t>
            </a:r>
          </a:p>
          <a:p>
            <a:pPr algn="l">
              <a:lnSpc>
                <a:spcPts val="2940"/>
              </a:lnSpc>
              <a:spcBef>
                <a:spcPct val="0"/>
              </a:spcBef>
            </a:pPr>
          </a:p>
        </p:txBody>
      </p:sp>
      <p:sp>
        <p:nvSpPr>
          <p:cNvPr name="TextBox 12" id="12"/>
          <p:cNvSpPr txBox="true"/>
          <p:nvPr/>
        </p:nvSpPr>
        <p:spPr>
          <a:xfrm rot="0">
            <a:off x="1028700" y="6059170"/>
            <a:ext cx="6671675" cy="1762125"/>
          </a:xfrm>
          <a:prstGeom prst="rect">
            <a:avLst/>
          </a:prstGeom>
        </p:spPr>
        <p:txBody>
          <a:bodyPr anchor="t" rtlCol="false" tIns="0" lIns="0" bIns="0" rIns="0">
            <a:spAutoFit/>
          </a:bodyPr>
          <a:lstStyle/>
          <a:p>
            <a:pPr algn="l">
              <a:lnSpc>
                <a:spcPts val="6600"/>
              </a:lnSpc>
            </a:pPr>
            <a:r>
              <a:rPr lang="en-US" sz="6000" b="true">
                <a:solidFill>
                  <a:srgbClr val="FBF9F1"/>
                </a:solidFill>
                <a:latin typeface="Poppins Bold"/>
                <a:ea typeface="Poppins Bold"/>
                <a:cs typeface="Poppins Bold"/>
                <a:sym typeface="Poppins Bold"/>
              </a:rPr>
              <a:t>TRAINING THE GENERATOR</a:t>
            </a:r>
          </a:p>
        </p:txBody>
      </p:sp>
      <p:sp>
        <p:nvSpPr>
          <p:cNvPr name="TextBox 13" id="13"/>
          <p:cNvSpPr txBox="true"/>
          <p:nvPr/>
        </p:nvSpPr>
        <p:spPr>
          <a:xfrm rot="0">
            <a:off x="9798106" y="3370354"/>
            <a:ext cx="5199649" cy="431800"/>
          </a:xfrm>
          <a:prstGeom prst="rect">
            <a:avLst/>
          </a:prstGeom>
        </p:spPr>
        <p:txBody>
          <a:bodyPr anchor="t" rtlCol="false" tIns="0" lIns="0" bIns="0" rIns="0">
            <a:spAutoFit/>
          </a:bodyPr>
          <a:lstStyle/>
          <a:p>
            <a:pPr algn="l">
              <a:lnSpc>
                <a:spcPts val="3500"/>
              </a:lnSpc>
              <a:spcBef>
                <a:spcPct val="0"/>
              </a:spcBef>
            </a:pPr>
            <a:r>
              <a:rPr lang="en-US" b="true" sz="2500">
                <a:solidFill>
                  <a:srgbClr val="FFD944"/>
                </a:solidFill>
                <a:latin typeface="Lato Bold"/>
                <a:ea typeface="Lato Bold"/>
                <a:cs typeface="Lato Bold"/>
                <a:sym typeface="Lato Bold"/>
              </a:rPr>
              <a:t>Generator Training</a:t>
            </a:r>
          </a:p>
        </p:txBody>
      </p:sp>
      <p:sp>
        <p:nvSpPr>
          <p:cNvPr name="TextBox 14" id="14"/>
          <p:cNvSpPr txBox="true"/>
          <p:nvPr/>
        </p:nvSpPr>
        <p:spPr>
          <a:xfrm rot="0">
            <a:off x="9798106" y="4126929"/>
            <a:ext cx="7461194" cy="1108710"/>
          </a:xfrm>
          <a:prstGeom prst="rect">
            <a:avLst/>
          </a:prstGeom>
        </p:spPr>
        <p:txBody>
          <a:bodyPr anchor="t" rtlCol="false" tIns="0" lIns="0" bIns="0" rIns="0">
            <a:spAutoFit/>
          </a:bodyPr>
          <a:lstStyle/>
          <a:p>
            <a:pPr algn="l">
              <a:lnSpc>
                <a:spcPts val="2940"/>
              </a:lnSpc>
            </a:pPr>
            <a:r>
              <a:rPr lang="en-US" sz="2100">
                <a:solidFill>
                  <a:srgbClr val="E5E1DA"/>
                </a:solidFill>
                <a:latin typeface="Lato"/>
                <a:ea typeface="Lato"/>
                <a:cs typeface="Lato"/>
                <a:sym typeface="Lato"/>
              </a:rPr>
              <a:t>The Generator is trained to produce data that fools the Discriminator into classifying it as real.</a:t>
            </a:r>
          </a:p>
          <a:p>
            <a:pPr algn="l">
              <a:lnSpc>
                <a:spcPts val="2940"/>
              </a:lnSpc>
              <a:spcBef>
                <a:spcPct val="0"/>
              </a:spcBef>
            </a:pPr>
          </a:p>
        </p:txBody>
      </p:sp>
      <p:sp>
        <p:nvSpPr>
          <p:cNvPr name="TextBox 15" id="15"/>
          <p:cNvSpPr txBox="true"/>
          <p:nvPr/>
        </p:nvSpPr>
        <p:spPr>
          <a:xfrm rot="0">
            <a:off x="9798106" y="5781217"/>
            <a:ext cx="5199649" cy="431800"/>
          </a:xfrm>
          <a:prstGeom prst="rect">
            <a:avLst/>
          </a:prstGeom>
        </p:spPr>
        <p:txBody>
          <a:bodyPr anchor="t" rtlCol="false" tIns="0" lIns="0" bIns="0" rIns="0">
            <a:spAutoFit/>
          </a:bodyPr>
          <a:lstStyle/>
          <a:p>
            <a:pPr algn="l">
              <a:lnSpc>
                <a:spcPts val="3500"/>
              </a:lnSpc>
              <a:spcBef>
                <a:spcPct val="0"/>
              </a:spcBef>
            </a:pPr>
            <a:r>
              <a:rPr lang="en-US" b="true" sz="2500">
                <a:solidFill>
                  <a:srgbClr val="FFD944"/>
                </a:solidFill>
                <a:latin typeface="Lato Bold"/>
                <a:ea typeface="Lato Bold"/>
                <a:cs typeface="Lato Bold"/>
                <a:sym typeface="Lato Bold"/>
              </a:rPr>
              <a:t>GAN Training</a:t>
            </a:r>
          </a:p>
        </p:txBody>
      </p:sp>
      <p:sp>
        <p:nvSpPr>
          <p:cNvPr name="TextBox 16" id="16"/>
          <p:cNvSpPr txBox="true"/>
          <p:nvPr/>
        </p:nvSpPr>
        <p:spPr>
          <a:xfrm rot="0">
            <a:off x="9798106" y="6546392"/>
            <a:ext cx="7461194" cy="1480185"/>
          </a:xfrm>
          <a:prstGeom prst="rect">
            <a:avLst/>
          </a:prstGeom>
        </p:spPr>
        <p:txBody>
          <a:bodyPr anchor="t" rtlCol="false" tIns="0" lIns="0" bIns="0" rIns="0">
            <a:spAutoFit/>
          </a:bodyPr>
          <a:lstStyle/>
          <a:p>
            <a:pPr algn="l">
              <a:lnSpc>
                <a:spcPts val="2940"/>
              </a:lnSpc>
            </a:pPr>
            <a:r>
              <a:rPr lang="en-US" sz="2100">
                <a:solidFill>
                  <a:srgbClr val="E5E1DA"/>
                </a:solidFill>
                <a:latin typeface="Lato"/>
                <a:ea typeface="Lato"/>
                <a:cs typeface="Lato"/>
                <a:sym typeface="Lato"/>
              </a:rPr>
              <a:t>The Generator is trained within the GAN framework, using the Discriminator's feedback to improve its ability to generate realistic synthetic data.</a:t>
            </a:r>
          </a:p>
          <a:p>
            <a:pPr algn="l">
              <a:lnSpc>
                <a:spcPts val="2940"/>
              </a:lnSpc>
              <a:spcBef>
                <a:spcPct val="0"/>
              </a:spcBef>
            </a:pP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8223014">
            <a:off x="10390308" y="-6185338"/>
            <a:ext cx="10128448" cy="10895890"/>
          </a:xfrm>
          <a:custGeom>
            <a:avLst/>
            <a:gdLst/>
            <a:ahLst/>
            <a:cxnLst/>
            <a:rect r="r" b="b" t="t" l="l"/>
            <a:pathLst>
              <a:path h="10895890" w="10128448">
                <a:moveTo>
                  <a:pt x="0" y="0"/>
                </a:moveTo>
                <a:lnTo>
                  <a:pt x="10128448" y="0"/>
                </a:lnTo>
                <a:lnTo>
                  <a:pt x="10128448" y="10895890"/>
                </a:lnTo>
                <a:lnTo>
                  <a:pt x="0" y="10895890"/>
                </a:lnTo>
                <a:lnTo>
                  <a:pt x="0" y="0"/>
                </a:lnTo>
                <a:close/>
              </a:path>
            </a:pathLst>
          </a:custGeom>
          <a:blipFill>
            <a:blip r:embed="rId2"/>
            <a:stretch>
              <a:fillRect l="-157" t="0" r="-157" b="0"/>
            </a:stretch>
          </a:blipFill>
        </p:spPr>
      </p:sp>
      <p:grpSp>
        <p:nvGrpSpPr>
          <p:cNvPr name="Group 3" id="3"/>
          <p:cNvGrpSpPr/>
          <p:nvPr/>
        </p:nvGrpSpPr>
        <p:grpSpPr>
          <a:xfrm rot="0">
            <a:off x="1028700" y="4461803"/>
            <a:ext cx="16230600" cy="650410"/>
            <a:chOff x="0" y="0"/>
            <a:chExt cx="4274726" cy="171301"/>
          </a:xfrm>
        </p:grpSpPr>
        <p:sp>
          <p:nvSpPr>
            <p:cNvPr name="Freeform 4" id="4"/>
            <p:cNvSpPr/>
            <p:nvPr/>
          </p:nvSpPr>
          <p:spPr>
            <a:xfrm flipH="false" flipV="false" rot="0">
              <a:off x="0" y="0"/>
              <a:ext cx="4274726" cy="171301"/>
            </a:xfrm>
            <a:custGeom>
              <a:avLst/>
              <a:gdLst/>
              <a:ahLst/>
              <a:cxnLst/>
              <a:rect r="r" b="b" t="t" l="l"/>
              <a:pathLst>
                <a:path h="171301" w="4274726">
                  <a:moveTo>
                    <a:pt x="28620" y="0"/>
                  </a:moveTo>
                  <a:lnTo>
                    <a:pt x="4246106" y="0"/>
                  </a:lnTo>
                  <a:cubicBezTo>
                    <a:pt x="4261912" y="0"/>
                    <a:pt x="4274726" y="12813"/>
                    <a:pt x="4274726" y="28620"/>
                  </a:cubicBezTo>
                  <a:lnTo>
                    <a:pt x="4274726" y="142682"/>
                  </a:lnTo>
                  <a:cubicBezTo>
                    <a:pt x="4274726" y="158488"/>
                    <a:pt x="4261912" y="171301"/>
                    <a:pt x="4246106" y="171301"/>
                  </a:cubicBezTo>
                  <a:lnTo>
                    <a:pt x="28620" y="171301"/>
                  </a:lnTo>
                  <a:cubicBezTo>
                    <a:pt x="12813" y="171301"/>
                    <a:pt x="0" y="158488"/>
                    <a:pt x="0" y="142682"/>
                  </a:cubicBezTo>
                  <a:lnTo>
                    <a:pt x="0" y="28620"/>
                  </a:lnTo>
                  <a:cubicBezTo>
                    <a:pt x="0" y="12813"/>
                    <a:pt x="12813" y="0"/>
                    <a:pt x="28620" y="0"/>
                  </a:cubicBezTo>
                  <a:close/>
                </a:path>
              </a:pathLst>
            </a:custGeom>
            <a:solidFill>
              <a:srgbClr val="000000">
                <a:alpha val="0"/>
              </a:srgbClr>
            </a:solidFill>
            <a:ln w="38100" cap="rnd">
              <a:solidFill>
                <a:srgbClr val="FBF9F1"/>
              </a:solidFill>
              <a:prstDash val="solid"/>
              <a:round/>
            </a:ln>
          </p:spPr>
        </p:sp>
        <p:sp>
          <p:nvSpPr>
            <p:cNvPr name="TextBox 5" id="5"/>
            <p:cNvSpPr txBox="true"/>
            <p:nvPr/>
          </p:nvSpPr>
          <p:spPr>
            <a:xfrm>
              <a:off x="0" y="-38100"/>
              <a:ext cx="4274726" cy="209401"/>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2681760" y="4581384"/>
            <a:ext cx="408164" cy="411249"/>
          </a:xfrm>
          <a:custGeom>
            <a:avLst/>
            <a:gdLst/>
            <a:ahLst/>
            <a:cxnLst/>
            <a:rect r="r" b="b" t="t" l="l"/>
            <a:pathLst>
              <a:path h="411249" w="408164">
                <a:moveTo>
                  <a:pt x="0" y="0"/>
                </a:moveTo>
                <a:lnTo>
                  <a:pt x="408164" y="0"/>
                </a:lnTo>
                <a:lnTo>
                  <a:pt x="408164" y="411249"/>
                </a:lnTo>
                <a:lnTo>
                  <a:pt x="0" y="411249"/>
                </a:lnTo>
                <a:lnTo>
                  <a:pt x="0" y="0"/>
                </a:lnTo>
                <a:close/>
              </a:path>
            </a:pathLst>
          </a:custGeom>
          <a:blipFill>
            <a:blip r:embed="rId3"/>
            <a:stretch>
              <a:fillRect l="0" t="0" r="0" b="0"/>
            </a:stretch>
          </a:blipFill>
        </p:spPr>
      </p:sp>
      <p:sp>
        <p:nvSpPr>
          <p:cNvPr name="Freeform 7" id="7"/>
          <p:cNvSpPr/>
          <p:nvPr/>
        </p:nvSpPr>
        <p:spPr>
          <a:xfrm flipH="false" flipV="false" rot="0">
            <a:off x="7831690" y="4580315"/>
            <a:ext cx="408164" cy="411249"/>
          </a:xfrm>
          <a:custGeom>
            <a:avLst/>
            <a:gdLst/>
            <a:ahLst/>
            <a:cxnLst/>
            <a:rect r="r" b="b" t="t" l="l"/>
            <a:pathLst>
              <a:path h="411249" w="408164">
                <a:moveTo>
                  <a:pt x="0" y="0"/>
                </a:moveTo>
                <a:lnTo>
                  <a:pt x="408164" y="0"/>
                </a:lnTo>
                <a:lnTo>
                  <a:pt x="408164" y="411248"/>
                </a:lnTo>
                <a:lnTo>
                  <a:pt x="0" y="411248"/>
                </a:lnTo>
                <a:lnTo>
                  <a:pt x="0" y="0"/>
                </a:lnTo>
                <a:close/>
              </a:path>
            </a:pathLst>
          </a:custGeom>
          <a:blipFill>
            <a:blip r:embed="rId3"/>
            <a:stretch>
              <a:fillRect l="0" t="0" r="0" b="0"/>
            </a:stretch>
          </a:blipFill>
        </p:spPr>
      </p:sp>
      <p:sp>
        <p:nvSpPr>
          <p:cNvPr name="Freeform 8" id="8"/>
          <p:cNvSpPr/>
          <p:nvPr/>
        </p:nvSpPr>
        <p:spPr>
          <a:xfrm flipH="false" flipV="false" rot="0">
            <a:off x="15046368" y="4581384"/>
            <a:ext cx="408164" cy="411249"/>
          </a:xfrm>
          <a:custGeom>
            <a:avLst/>
            <a:gdLst/>
            <a:ahLst/>
            <a:cxnLst/>
            <a:rect r="r" b="b" t="t" l="l"/>
            <a:pathLst>
              <a:path h="411249" w="408164">
                <a:moveTo>
                  <a:pt x="0" y="0"/>
                </a:moveTo>
                <a:lnTo>
                  <a:pt x="408164" y="0"/>
                </a:lnTo>
                <a:lnTo>
                  <a:pt x="408164" y="411249"/>
                </a:lnTo>
                <a:lnTo>
                  <a:pt x="0" y="411249"/>
                </a:lnTo>
                <a:lnTo>
                  <a:pt x="0" y="0"/>
                </a:lnTo>
                <a:close/>
              </a:path>
            </a:pathLst>
          </a:custGeom>
          <a:blipFill>
            <a:blip r:embed="rId3"/>
            <a:stretch>
              <a:fillRect l="0" t="0" r="0" b="0"/>
            </a:stretch>
          </a:blipFill>
        </p:spPr>
      </p:sp>
      <p:sp>
        <p:nvSpPr>
          <p:cNvPr name="Freeform 9" id="9"/>
          <p:cNvSpPr/>
          <p:nvPr/>
        </p:nvSpPr>
        <p:spPr>
          <a:xfrm flipH="false" flipV="false" rot="0">
            <a:off x="7385361" y="2401896"/>
            <a:ext cx="650410" cy="650410"/>
          </a:xfrm>
          <a:custGeom>
            <a:avLst/>
            <a:gdLst/>
            <a:ahLst/>
            <a:cxnLst/>
            <a:rect r="r" b="b" t="t" l="l"/>
            <a:pathLst>
              <a:path h="650410" w="650410">
                <a:moveTo>
                  <a:pt x="0" y="0"/>
                </a:moveTo>
                <a:lnTo>
                  <a:pt x="650411" y="0"/>
                </a:lnTo>
                <a:lnTo>
                  <a:pt x="650411" y="650411"/>
                </a:lnTo>
                <a:lnTo>
                  <a:pt x="0" y="65041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0" id="10"/>
          <p:cNvSpPr txBox="true"/>
          <p:nvPr/>
        </p:nvSpPr>
        <p:spPr>
          <a:xfrm rot="0">
            <a:off x="2277218" y="5540838"/>
            <a:ext cx="3220434" cy="431800"/>
          </a:xfrm>
          <a:prstGeom prst="rect">
            <a:avLst/>
          </a:prstGeom>
        </p:spPr>
        <p:txBody>
          <a:bodyPr anchor="t" rtlCol="false" tIns="0" lIns="0" bIns="0" rIns="0">
            <a:spAutoFit/>
          </a:bodyPr>
          <a:lstStyle/>
          <a:p>
            <a:pPr algn="l">
              <a:lnSpc>
                <a:spcPts val="3500"/>
              </a:lnSpc>
              <a:spcBef>
                <a:spcPct val="0"/>
              </a:spcBef>
            </a:pPr>
            <a:r>
              <a:rPr lang="en-US" b="true" sz="2500">
                <a:solidFill>
                  <a:srgbClr val="FFD944"/>
                </a:solidFill>
                <a:latin typeface="Lato Bold"/>
                <a:ea typeface="Lato Bold"/>
                <a:cs typeface="Lato Bold"/>
                <a:sym typeface="Lato Bold"/>
              </a:rPr>
              <a:t>Epochs</a:t>
            </a:r>
          </a:p>
        </p:txBody>
      </p:sp>
      <p:sp>
        <p:nvSpPr>
          <p:cNvPr name="TextBox 11" id="11"/>
          <p:cNvSpPr txBox="true"/>
          <p:nvPr/>
        </p:nvSpPr>
        <p:spPr>
          <a:xfrm rot="0">
            <a:off x="1463411" y="6156788"/>
            <a:ext cx="3253027" cy="2725420"/>
          </a:xfrm>
          <a:prstGeom prst="rect">
            <a:avLst/>
          </a:prstGeom>
        </p:spPr>
        <p:txBody>
          <a:bodyPr anchor="t" rtlCol="false" tIns="0" lIns="0" bIns="0" rIns="0">
            <a:spAutoFit/>
          </a:bodyPr>
          <a:lstStyle/>
          <a:p>
            <a:pPr algn="l">
              <a:lnSpc>
                <a:spcPts val="3079"/>
              </a:lnSpc>
            </a:pPr>
            <a:r>
              <a:rPr lang="en-US" sz="2199">
                <a:solidFill>
                  <a:srgbClr val="E5E1DA"/>
                </a:solidFill>
                <a:latin typeface="Lato"/>
                <a:ea typeface="Lato"/>
                <a:cs typeface="Lato"/>
                <a:sym typeface="Lato"/>
              </a:rPr>
              <a:t>The training process is monitored every 10 epochs to track the performance of the Discriminator and Generator.</a:t>
            </a:r>
          </a:p>
          <a:p>
            <a:pPr algn="l">
              <a:lnSpc>
                <a:spcPts val="3079"/>
              </a:lnSpc>
              <a:spcBef>
                <a:spcPct val="0"/>
              </a:spcBef>
            </a:pPr>
          </a:p>
        </p:txBody>
      </p:sp>
      <p:sp>
        <p:nvSpPr>
          <p:cNvPr name="TextBox 12" id="12"/>
          <p:cNvSpPr txBox="true"/>
          <p:nvPr/>
        </p:nvSpPr>
        <p:spPr>
          <a:xfrm rot="0">
            <a:off x="1028700" y="1290181"/>
            <a:ext cx="5717469" cy="1762125"/>
          </a:xfrm>
          <a:prstGeom prst="rect">
            <a:avLst/>
          </a:prstGeom>
        </p:spPr>
        <p:txBody>
          <a:bodyPr anchor="t" rtlCol="false" tIns="0" lIns="0" bIns="0" rIns="0">
            <a:spAutoFit/>
          </a:bodyPr>
          <a:lstStyle/>
          <a:p>
            <a:pPr algn="l">
              <a:lnSpc>
                <a:spcPts val="6600"/>
              </a:lnSpc>
            </a:pPr>
            <a:r>
              <a:rPr lang="en-US" sz="6000" b="true">
                <a:solidFill>
                  <a:srgbClr val="FBF9F1"/>
                </a:solidFill>
                <a:latin typeface="Poppins Bold"/>
                <a:ea typeface="Poppins Bold"/>
                <a:cs typeface="Poppins Bold"/>
                <a:sym typeface="Poppins Bold"/>
              </a:rPr>
              <a:t>MONITORING PROGRESS</a:t>
            </a:r>
          </a:p>
        </p:txBody>
      </p:sp>
      <p:sp>
        <p:nvSpPr>
          <p:cNvPr name="TextBox 13" id="13"/>
          <p:cNvSpPr txBox="true"/>
          <p:nvPr/>
        </p:nvSpPr>
        <p:spPr>
          <a:xfrm rot="0">
            <a:off x="7533783" y="5353513"/>
            <a:ext cx="3220434" cy="431800"/>
          </a:xfrm>
          <a:prstGeom prst="rect">
            <a:avLst/>
          </a:prstGeom>
        </p:spPr>
        <p:txBody>
          <a:bodyPr anchor="t" rtlCol="false" tIns="0" lIns="0" bIns="0" rIns="0">
            <a:spAutoFit/>
          </a:bodyPr>
          <a:lstStyle/>
          <a:p>
            <a:pPr algn="l">
              <a:lnSpc>
                <a:spcPts val="3500"/>
              </a:lnSpc>
              <a:spcBef>
                <a:spcPct val="0"/>
              </a:spcBef>
            </a:pPr>
            <a:r>
              <a:rPr lang="en-US" b="true" sz="2500">
                <a:solidFill>
                  <a:srgbClr val="FFD944"/>
                </a:solidFill>
                <a:latin typeface="Lato Bold"/>
                <a:ea typeface="Lato Bold"/>
                <a:cs typeface="Lato Bold"/>
                <a:sym typeface="Lato Bold"/>
              </a:rPr>
              <a:t>Losses</a:t>
            </a:r>
          </a:p>
        </p:txBody>
      </p:sp>
      <p:sp>
        <p:nvSpPr>
          <p:cNvPr name="TextBox 14" id="14"/>
          <p:cNvSpPr txBox="true"/>
          <p:nvPr/>
        </p:nvSpPr>
        <p:spPr>
          <a:xfrm rot="0">
            <a:off x="6921893" y="6156788"/>
            <a:ext cx="3253027" cy="2725420"/>
          </a:xfrm>
          <a:prstGeom prst="rect">
            <a:avLst/>
          </a:prstGeom>
        </p:spPr>
        <p:txBody>
          <a:bodyPr anchor="t" rtlCol="false" tIns="0" lIns="0" bIns="0" rIns="0">
            <a:spAutoFit/>
          </a:bodyPr>
          <a:lstStyle/>
          <a:p>
            <a:pPr algn="l">
              <a:lnSpc>
                <a:spcPts val="3079"/>
              </a:lnSpc>
            </a:pPr>
            <a:r>
              <a:rPr lang="en-US" sz="2199">
                <a:solidFill>
                  <a:srgbClr val="E5E1DA"/>
                </a:solidFill>
                <a:latin typeface="Lato"/>
                <a:ea typeface="Lato"/>
                <a:cs typeface="Lato"/>
                <a:sym typeface="Lato"/>
              </a:rPr>
              <a:t>The Discriminator loss (d_loss) and Generator loss (g_loss) are recorded and analyzed to assess the progress of the training process.</a:t>
            </a:r>
          </a:p>
          <a:p>
            <a:pPr algn="l">
              <a:lnSpc>
                <a:spcPts val="3079"/>
              </a:lnSpc>
              <a:spcBef>
                <a:spcPct val="0"/>
              </a:spcBef>
            </a:pPr>
          </a:p>
        </p:txBody>
      </p:sp>
      <p:sp>
        <p:nvSpPr>
          <p:cNvPr name="TextBox 15" id="15"/>
          <p:cNvSpPr txBox="true"/>
          <p:nvPr/>
        </p:nvSpPr>
        <p:spPr>
          <a:xfrm rot="0">
            <a:off x="13844315" y="5353513"/>
            <a:ext cx="3220434" cy="431800"/>
          </a:xfrm>
          <a:prstGeom prst="rect">
            <a:avLst/>
          </a:prstGeom>
        </p:spPr>
        <p:txBody>
          <a:bodyPr anchor="t" rtlCol="false" tIns="0" lIns="0" bIns="0" rIns="0">
            <a:spAutoFit/>
          </a:bodyPr>
          <a:lstStyle/>
          <a:p>
            <a:pPr algn="l">
              <a:lnSpc>
                <a:spcPts val="3500"/>
              </a:lnSpc>
              <a:spcBef>
                <a:spcPct val="0"/>
              </a:spcBef>
            </a:pPr>
            <a:r>
              <a:rPr lang="en-US" b="true" sz="2500">
                <a:solidFill>
                  <a:srgbClr val="FFD944"/>
                </a:solidFill>
                <a:latin typeface="Lato Bold"/>
                <a:ea typeface="Lato Bold"/>
                <a:cs typeface="Lato Bold"/>
                <a:sym typeface="Lato Bold"/>
              </a:rPr>
              <a:t>Model Evaluation</a:t>
            </a:r>
          </a:p>
        </p:txBody>
      </p:sp>
      <p:sp>
        <p:nvSpPr>
          <p:cNvPr name="TextBox 16" id="16"/>
          <p:cNvSpPr txBox="true"/>
          <p:nvPr/>
        </p:nvSpPr>
        <p:spPr>
          <a:xfrm rot="0">
            <a:off x="13623936" y="6032963"/>
            <a:ext cx="3253027" cy="3506470"/>
          </a:xfrm>
          <a:prstGeom prst="rect">
            <a:avLst/>
          </a:prstGeom>
        </p:spPr>
        <p:txBody>
          <a:bodyPr anchor="t" rtlCol="false" tIns="0" lIns="0" bIns="0" rIns="0">
            <a:spAutoFit/>
          </a:bodyPr>
          <a:lstStyle/>
          <a:p>
            <a:pPr algn="l">
              <a:lnSpc>
                <a:spcPts val="3079"/>
              </a:lnSpc>
            </a:pPr>
            <a:r>
              <a:rPr lang="en-US" sz="2199">
                <a:solidFill>
                  <a:srgbClr val="E5E1DA"/>
                </a:solidFill>
                <a:latin typeface="Lato"/>
                <a:ea typeface="Lato"/>
                <a:cs typeface="Lato"/>
                <a:sym typeface="Lato"/>
              </a:rPr>
              <a:t>The losses are used to evaluate the model's performance, indicating its ability to distinguish between real and synthetic data and generate realistic data, respectively.</a:t>
            </a:r>
          </a:p>
          <a:p>
            <a:pPr algn="l">
              <a:lnSpc>
                <a:spcPts val="3079"/>
              </a:lnSpc>
              <a:spcBef>
                <a:spcPct val="0"/>
              </a:spcBef>
            </a:pP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6844491" y="-3015084"/>
            <a:ext cx="9744477" cy="7040385"/>
          </a:xfrm>
          <a:custGeom>
            <a:avLst/>
            <a:gdLst/>
            <a:ahLst/>
            <a:cxnLst/>
            <a:rect r="r" b="b" t="t" l="l"/>
            <a:pathLst>
              <a:path h="7040385" w="9744477">
                <a:moveTo>
                  <a:pt x="0" y="0"/>
                </a:moveTo>
                <a:lnTo>
                  <a:pt x="9744477" y="0"/>
                </a:lnTo>
                <a:lnTo>
                  <a:pt x="9744477" y="7040385"/>
                </a:lnTo>
                <a:lnTo>
                  <a:pt x="0" y="7040385"/>
                </a:lnTo>
                <a:lnTo>
                  <a:pt x="0" y="0"/>
                </a:lnTo>
                <a:close/>
              </a:path>
            </a:pathLst>
          </a:custGeom>
          <a:blipFill>
            <a:blip r:embed="rId2"/>
            <a:stretch>
              <a:fillRect l="0" t="0" r="0" b="0"/>
            </a:stretch>
          </a:blipFill>
        </p:spPr>
      </p:sp>
      <p:sp>
        <p:nvSpPr>
          <p:cNvPr name="Freeform 3" id="3"/>
          <p:cNvSpPr/>
          <p:nvPr/>
        </p:nvSpPr>
        <p:spPr>
          <a:xfrm flipH="false" flipV="false" rot="5400000">
            <a:off x="14011079" y="-2759658"/>
            <a:ext cx="9744477" cy="7040385"/>
          </a:xfrm>
          <a:custGeom>
            <a:avLst/>
            <a:gdLst/>
            <a:ahLst/>
            <a:cxnLst/>
            <a:rect r="r" b="b" t="t" l="l"/>
            <a:pathLst>
              <a:path h="7040385" w="9744477">
                <a:moveTo>
                  <a:pt x="0" y="0"/>
                </a:moveTo>
                <a:lnTo>
                  <a:pt x="9744477" y="0"/>
                </a:lnTo>
                <a:lnTo>
                  <a:pt x="9744477" y="7040385"/>
                </a:lnTo>
                <a:lnTo>
                  <a:pt x="0" y="7040385"/>
                </a:lnTo>
                <a:lnTo>
                  <a:pt x="0" y="0"/>
                </a:lnTo>
                <a:close/>
              </a:path>
            </a:pathLst>
          </a:custGeom>
          <a:blipFill>
            <a:blip r:embed="rId2"/>
            <a:stretch>
              <a:fillRect l="0" t="0" r="0" b="0"/>
            </a:stretch>
          </a:blipFill>
        </p:spPr>
      </p:sp>
      <p:sp>
        <p:nvSpPr>
          <p:cNvPr name="Freeform 4" id="4"/>
          <p:cNvSpPr/>
          <p:nvPr/>
        </p:nvSpPr>
        <p:spPr>
          <a:xfrm flipH="false" flipV="false" rot="0">
            <a:off x="760535" y="4910099"/>
            <a:ext cx="705511" cy="722674"/>
          </a:xfrm>
          <a:custGeom>
            <a:avLst/>
            <a:gdLst/>
            <a:ahLst/>
            <a:cxnLst/>
            <a:rect r="r" b="b" t="t" l="l"/>
            <a:pathLst>
              <a:path h="722674" w="705511">
                <a:moveTo>
                  <a:pt x="0" y="0"/>
                </a:moveTo>
                <a:lnTo>
                  <a:pt x="705510" y="0"/>
                </a:lnTo>
                <a:lnTo>
                  <a:pt x="705510" y="722674"/>
                </a:lnTo>
                <a:lnTo>
                  <a:pt x="0" y="722674"/>
                </a:lnTo>
                <a:lnTo>
                  <a:pt x="0" y="0"/>
                </a:lnTo>
                <a:close/>
              </a:path>
            </a:pathLst>
          </a:custGeom>
          <a:blipFill>
            <a:blip r:embed="rId3"/>
            <a:stretch>
              <a:fillRect l="0" t="0" r="0" b="0"/>
            </a:stretch>
          </a:blipFill>
        </p:spPr>
      </p:sp>
      <p:sp>
        <p:nvSpPr>
          <p:cNvPr name="Freeform 5" id="5"/>
          <p:cNvSpPr/>
          <p:nvPr/>
        </p:nvSpPr>
        <p:spPr>
          <a:xfrm flipH="false" flipV="false" rot="0">
            <a:off x="760535" y="4910099"/>
            <a:ext cx="717254" cy="722674"/>
          </a:xfrm>
          <a:custGeom>
            <a:avLst/>
            <a:gdLst/>
            <a:ahLst/>
            <a:cxnLst/>
            <a:rect r="r" b="b" t="t" l="l"/>
            <a:pathLst>
              <a:path h="722674" w="717254">
                <a:moveTo>
                  <a:pt x="0" y="0"/>
                </a:moveTo>
                <a:lnTo>
                  <a:pt x="717254" y="0"/>
                </a:lnTo>
                <a:lnTo>
                  <a:pt x="717254" y="722674"/>
                </a:lnTo>
                <a:lnTo>
                  <a:pt x="0" y="722674"/>
                </a:lnTo>
                <a:lnTo>
                  <a:pt x="0" y="0"/>
                </a:lnTo>
                <a:close/>
              </a:path>
            </a:pathLst>
          </a:custGeom>
          <a:blipFill>
            <a:blip r:embed="rId4"/>
            <a:stretch>
              <a:fillRect l="0" t="0" r="0" b="0"/>
            </a:stretch>
          </a:blipFill>
        </p:spPr>
      </p:sp>
      <p:sp>
        <p:nvSpPr>
          <p:cNvPr name="Freeform 6" id="6"/>
          <p:cNvSpPr/>
          <p:nvPr/>
        </p:nvSpPr>
        <p:spPr>
          <a:xfrm flipH="false" flipV="false" rot="0">
            <a:off x="6777204" y="4910099"/>
            <a:ext cx="717254" cy="722674"/>
          </a:xfrm>
          <a:custGeom>
            <a:avLst/>
            <a:gdLst/>
            <a:ahLst/>
            <a:cxnLst/>
            <a:rect r="r" b="b" t="t" l="l"/>
            <a:pathLst>
              <a:path h="722674" w="717254">
                <a:moveTo>
                  <a:pt x="0" y="0"/>
                </a:moveTo>
                <a:lnTo>
                  <a:pt x="717254" y="0"/>
                </a:lnTo>
                <a:lnTo>
                  <a:pt x="717254" y="722674"/>
                </a:lnTo>
                <a:lnTo>
                  <a:pt x="0" y="722674"/>
                </a:lnTo>
                <a:lnTo>
                  <a:pt x="0" y="0"/>
                </a:lnTo>
                <a:close/>
              </a:path>
            </a:pathLst>
          </a:custGeom>
          <a:blipFill>
            <a:blip r:embed="rId4"/>
            <a:stretch>
              <a:fillRect l="0" t="0" r="0" b="0"/>
            </a:stretch>
          </a:blipFill>
        </p:spPr>
      </p:sp>
      <p:sp>
        <p:nvSpPr>
          <p:cNvPr name="Freeform 7" id="7"/>
          <p:cNvSpPr/>
          <p:nvPr/>
        </p:nvSpPr>
        <p:spPr>
          <a:xfrm flipH="false" flipV="false" rot="0">
            <a:off x="12793873" y="4910099"/>
            <a:ext cx="717254" cy="722674"/>
          </a:xfrm>
          <a:custGeom>
            <a:avLst/>
            <a:gdLst/>
            <a:ahLst/>
            <a:cxnLst/>
            <a:rect r="r" b="b" t="t" l="l"/>
            <a:pathLst>
              <a:path h="722674" w="717254">
                <a:moveTo>
                  <a:pt x="0" y="0"/>
                </a:moveTo>
                <a:lnTo>
                  <a:pt x="717254" y="0"/>
                </a:lnTo>
                <a:lnTo>
                  <a:pt x="717254" y="722674"/>
                </a:lnTo>
                <a:lnTo>
                  <a:pt x="0" y="722674"/>
                </a:lnTo>
                <a:lnTo>
                  <a:pt x="0" y="0"/>
                </a:lnTo>
                <a:close/>
              </a:path>
            </a:pathLst>
          </a:custGeom>
          <a:blipFill>
            <a:blip r:embed="rId4"/>
            <a:stretch>
              <a:fillRect l="0" t="0" r="0" b="0"/>
            </a:stretch>
          </a:blipFill>
        </p:spPr>
      </p:sp>
      <p:sp>
        <p:nvSpPr>
          <p:cNvPr name="TextBox 8" id="8"/>
          <p:cNvSpPr txBox="true"/>
          <p:nvPr/>
        </p:nvSpPr>
        <p:spPr>
          <a:xfrm rot="0">
            <a:off x="760535" y="6414231"/>
            <a:ext cx="4733925" cy="422275"/>
          </a:xfrm>
          <a:prstGeom prst="rect">
            <a:avLst/>
          </a:prstGeom>
        </p:spPr>
        <p:txBody>
          <a:bodyPr anchor="t" rtlCol="false" tIns="0" lIns="0" bIns="0" rIns="0">
            <a:spAutoFit/>
          </a:bodyPr>
          <a:lstStyle/>
          <a:p>
            <a:pPr algn="l">
              <a:lnSpc>
                <a:spcPts val="3499"/>
              </a:lnSpc>
              <a:spcBef>
                <a:spcPct val="0"/>
              </a:spcBef>
            </a:pPr>
            <a:r>
              <a:rPr lang="en-US" b="true" sz="2499">
                <a:solidFill>
                  <a:srgbClr val="FBF9F1"/>
                </a:solidFill>
                <a:latin typeface="Lato Bold"/>
                <a:ea typeface="Lato Bold"/>
                <a:cs typeface="Lato Bold"/>
                <a:sym typeface="Lato Bold"/>
              </a:rPr>
              <a:t>Noise Generation</a:t>
            </a:r>
          </a:p>
        </p:txBody>
      </p:sp>
      <p:sp>
        <p:nvSpPr>
          <p:cNvPr name="TextBox 9" id="9"/>
          <p:cNvSpPr txBox="true"/>
          <p:nvPr/>
        </p:nvSpPr>
        <p:spPr>
          <a:xfrm rot="0">
            <a:off x="760535" y="7208393"/>
            <a:ext cx="4733925" cy="1480185"/>
          </a:xfrm>
          <a:prstGeom prst="rect">
            <a:avLst/>
          </a:prstGeom>
        </p:spPr>
        <p:txBody>
          <a:bodyPr anchor="t" rtlCol="false" tIns="0" lIns="0" bIns="0" rIns="0">
            <a:spAutoFit/>
          </a:bodyPr>
          <a:lstStyle/>
          <a:p>
            <a:pPr algn="l">
              <a:lnSpc>
                <a:spcPts val="2940"/>
              </a:lnSpc>
            </a:pPr>
            <a:r>
              <a:rPr lang="en-US" sz="2100">
                <a:solidFill>
                  <a:srgbClr val="E5E1DA"/>
                </a:solidFill>
                <a:latin typeface="Lato"/>
                <a:ea typeface="Lato"/>
                <a:cs typeface="Lato"/>
                <a:sym typeface="Lato"/>
              </a:rPr>
              <a:t>Create noise vectors from a normal distribution to serve as input for the trained Generator.</a:t>
            </a:r>
          </a:p>
          <a:p>
            <a:pPr algn="l">
              <a:lnSpc>
                <a:spcPts val="2940"/>
              </a:lnSpc>
              <a:spcBef>
                <a:spcPct val="0"/>
              </a:spcBef>
            </a:pPr>
          </a:p>
        </p:txBody>
      </p:sp>
      <p:sp>
        <p:nvSpPr>
          <p:cNvPr name="TextBox 10" id="10"/>
          <p:cNvSpPr txBox="true"/>
          <p:nvPr/>
        </p:nvSpPr>
        <p:spPr>
          <a:xfrm rot="0">
            <a:off x="2238056" y="1019175"/>
            <a:ext cx="7096492" cy="2600325"/>
          </a:xfrm>
          <a:prstGeom prst="rect">
            <a:avLst/>
          </a:prstGeom>
        </p:spPr>
        <p:txBody>
          <a:bodyPr anchor="t" rtlCol="false" tIns="0" lIns="0" bIns="0" rIns="0">
            <a:spAutoFit/>
          </a:bodyPr>
          <a:lstStyle/>
          <a:p>
            <a:pPr algn="l">
              <a:lnSpc>
                <a:spcPts val="6600"/>
              </a:lnSpc>
            </a:pPr>
            <a:r>
              <a:rPr lang="en-US" sz="6000" b="true">
                <a:solidFill>
                  <a:srgbClr val="FBF9F1"/>
                </a:solidFill>
                <a:latin typeface="Poppins Bold"/>
                <a:ea typeface="Poppins Bold"/>
                <a:cs typeface="Poppins Bold"/>
                <a:sym typeface="Poppins Bold"/>
              </a:rPr>
              <a:t>GENERATING SYNTHETIC FRAUD DATA</a:t>
            </a:r>
          </a:p>
        </p:txBody>
      </p:sp>
      <p:sp>
        <p:nvSpPr>
          <p:cNvPr name="TextBox 11" id="11"/>
          <p:cNvSpPr txBox="true"/>
          <p:nvPr/>
        </p:nvSpPr>
        <p:spPr>
          <a:xfrm rot="0">
            <a:off x="6777204" y="6414231"/>
            <a:ext cx="4733925" cy="422275"/>
          </a:xfrm>
          <a:prstGeom prst="rect">
            <a:avLst/>
          </a:prstGeom>
        </p:spPr>
        <p:txBody>
          <a:bodyPr anchor="t" rtlCol="false" tIns="0" lIns="0" bIns="0" rIns="0">
            <a:spAutoFit/>
          </a:bodyPr>
          <a:lstStyle/>
          <a:p>
            <a:pPr algn="l">
              <a:lnSpc>
                <a:spcPts val="3499"/>
              </a:lnSpc>
              <a:spcBef>
                <a:spcPct val="0"/>
              </a:spcBef>
            </a:pPr>
            <a:r>
              <a:rPr lang="en-US" b="true" sz="2499">
                <a:solidFill>
                  <a:srgbClr val="FBF9F1"/>
                </a:solidFill>
                <a:latin typeface="Lato Bold"/>
                <a:ea typeface="Lato Bold"/>
                <a:cs typeface="Lato Bold"/>
                <a:sym typeface="Lato Bold"/>
              </a:rPr>
              <a:t>Synthetic Data Generation</a:t>
            </a:r>
          </a:p>
        </p:txBody>
      </p:sp>
      <p:sp>
        <p:nvSpPr>
          <p:cNvPr name="TextBox 12" id="12"/>
          <p:cNvSpPr txBox="true"/>
          <p:nvPr/>
        </p:nvSpPr>
        <p:spPr>
          <a:xfrm rot="0">
            <a:off x="6777204" y="7208393"/>
            <a:ext cx="4733925" cy="1108710"/>
          </a:xfrm>
          <a:prstGeom prst="rect">
            <a:avLst/>
          </a:prstGeom>
        </p:spPr>
        <p:txBody>
          <a:bodyPr anchor="t" rtlCol="false" tIns="0" lIns="0" bIns="0" rIns="0">
            <a:spAutoFit/>
          </a:bodyPr>
          <a:lstStyle/>
          <a:p>
            <a:pPr algn="l">
              <a:lnSpc>
                <a:spcPts val="2940"/>
              </a:lnSpc>
            </a:pPr>
            <a:r>
              <a:rPr lang="en-US" sz="2100">
                <a:solidFill>
                  <a:srgbClr val="E5E1DA"/>
                </a:solidFill>
                <a:latin typeface="Lato"/>
                <a:ea typeface="Lato"/>
                <a:cs typeface="Lato"/>
                <a:sym typeface="Lato"/>
              </a:rPr>
              <a:t>Use the Generator to produce synthetic fraud data based on the noise input.</a:t>
            </a:r>
          </a:p>
          <a:p>
            <a:pPr algn="l">
              <a:lnSpc>
                <a:spcPts val="2940"/>
              </a:lnSpc>
              <a:spcBef>
                <a:spcPct val="0"/>
              </a:spcBef>
            </a:pPr>
          </a:p>
        </p:txBody>
      </p:sp>
      <p:sp>
        <p:nvSpPr>
          <p:cNvPr name="TextBox 13" id="13"/>
          <p:cNvSpPr txBox="true"/>
          <p:nvPr/>
        </p:nvSpPr>
        <p:spPr>
          <a:xfrm rot="0">
            <a:off x="12793873" y="6414231"/>
            <a:ext cx="4733593" cy="422275"/>
          </a:xfrm>
          <a:prstGeom prst="rect">
            <a:avLst/>
          </a:prstGeom>
        </p:spPr>
        <p:txBody>
          <a:bodyPr anchor="t" rtlCol="false" tIns="0" lIns="0" bIns="0" rIns="0">
            <a:spAutoFit/>
          </a:bodyPr>
          <a:lstStyle/>
          <a:p>
            <a:pPr algn="l">
              <a:lnSpc>
                <a:spcPts val="3499"/>
              </a:lnSpc>
              <a:spcBef>
                <a:spcPct val="0"/>
              </a:spcBef>
            </a:pPr>
            <a:r>
              <a:rPr lang="en-US" b="true" sz="2499">
                <a:solidFill>
                  <a:srgbClr val="FBF9F1"/>
                </a:solidFill>
                <a:latin typeface="Lato Bold"/>
                <a:ea typeface="Lato Bold"/>
                <a:cs typeface="Lato Bold"/>
                <a:sym typeface="Lato Bold"/>
              </a:rPr>
              <a:t>Data Structuring</a:t>
            </a:r>
          </a:p>
        </p:txBody>
      </p:sp>
      <p:sp>
        <p:nvSpPr>
          <p:cNvPr name="TextBox 14" id="14"/>
          <p:cNvSpPr txBox="true"/>
          <p:nvPr/>
        </p:nvSpPr>
        <p:spPr>
          <a:xfrm rot="0">
            <a:off x="12793873" y="7208393"/>
            <a:ext cx="4733593" cy="1480185"/>
          </a:xfrm>
          <a:prstGeom prst="rect">
            <a:avLst/>
          </a:prstGeom>
        </p:spPr>
        <p:txBody>
          <a:bodyPr anchor="t" rtlCol="false" tIns="0" lIns="0" bIns="0" rIns="0">
            <a:spAutoFit/>
          </a:bodyPr>
          <a:lstStyle/>
          <a:p>
            <a:pPr algn="l">
              <a:lnSpc>
                <a:spcPts val="2940"/>
              </a:lnSpc>
            </a:pPr>
            <a:r>
              <a:rPr lang="en-US" sz="2100">
                <a:solidFill>
                  <a:srgbClr val="E5E1DA"/>
                </a:solidFill>
                <a:latin typeface="Lato"/>
                <a:ea typeface="Lato"/>
                <a:cs typeface="Lato"/>
                <a:sym typeface="Lato"/>
              </a:rPr>
              <a:t>Convert the generated synthetic fraud data into a Pandas DataFrame, ensuring proper formatting and feature names.</a:t>
            </a:r>
          </a:p>
          <a:p>
            <a:pPr algn="l">
              <a:lnSpc>
                <a:spcPts val="2940"/>
              </a:lnSpc>
              <a:spcBef>
                <a:spcPct val="0"/>
              </a:spcBef>
            </a:pP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6989496">
            <a:off x="-5091968" y="-1340368"/>
            <a:ext cx="11026567" cy="7966695"/>
          </a:xfrm>
          <a:custGeom>
            <a:avLst/>
            <a:gdLst/>
            <a:ahLst/>
            <a:cxnLst/>
            <a:rect r="r" b="b" t="t" l="l"/>
            <a:pathLst>
              <a:path h="7966695" w="11026567">
                <a:moveTo>
                  <a:pt x="0" y="0"/>
                </a:moveTo>
                <a:lnTo>
                  <a:pt x="11026567" y="0"/>
                </a:lnTo>
                <a:lnTo>
                  <a:pt x="11026567" y="7966695"/>
                </a:lnTo>
                <a:lnTo>
                  <a:pt x="0" y="7966695"/>
                </a:lnTo>
                <a:lnTo>
                  <a:pt x="0" y="0"/>
                </a:lnTo>
                <a:close/>
              </a:path>
            </a:pathLst>
          </a:custGeom>
          <a:blipFill>
            <a:blip r:embed="rId2"/>
            <a:stretch>
              <a:fillRect l="0" t="0" r="0" b="0"/>
            </a:stretch>
          </a:blipFill>
        </p:spPr>
      </p:sp>
      <p:grpSp>
        <p:nvGrpSpPr>
          <p:cNvPr name="Group 3" id="3"/>
          <p:cNvGrpSpPr/>
          <p:nvPr/>
        </p:nvGrpSpPr>
        <p:grpSpPr>
          <a:xfrm rot="0">
            <a:off x="1028700" y="5306528"/>
            <a:ext cx="8010208" cy="1024635"/>
            <a:chOff x="0" y="0"/>
            <a:chExt cx="2109684" cy="269863"/>
          </a:xfrm>
        </p:grpSpPr>
        <p:sp>
          <p:nvSpPr>
            <p:cNvPr name="Freeform 4" id="4"/>
            <p:cNvSpPr/>
            <p:nvPr/>
          </p:nvSpPr>
          <p:spPr>
            <a:xfrm flipH="false" flipV="false" rot="0">
              <a:off x="0" y="0"/>
              <a:ext cx="2109685" cy="269863"/>
            </a:xfrm>
            <a:custGeom>
              <a:avLst/>
              <a:gdLst/>
              <a:ahLst/>
              <a:cxnLst/>
              <a:rect r="r" b="b" t="t" l="l"/>
              <a:pathLst>
                <a:path h="269863" w="2109685">
                  <a:moveTo>
                    <a:pt x="57990" y="0"/>
                  </a:moveTo>
                  <a:lnTo>
                    <a:pt x="2051694" y="0"/>
                  </a:lnTo>
                  <a:cubicBezTo>
                    <a:pt x="2067074" y="0"/>
                    <a:pt x="2081824" y="6110"/>
                    <a:pt x="2092700" y="16985"/>
                  </a:cubicBezTo>
                  <a:cubicBezTo>
                    <a:pt x="2103575" y="27860"/>
                    <a:pt x="2109685" y="42610"/>
                    <a:pt x="2109685" y="57990"/>
                  </a:cubicBezTo>
                  <a:lnTo>
                    <a:pt x="2109685" y="211872"/>
                  </a:lnTo>
                  <a:cubicBezTo>
                    <a:pt x="2109685" y="227252"/>
                    <a:pt x="2103575" y="242002"/>
                    <a:pt x="2092700" y="252878"/>
                  </a:cubicBezTo>
                  <a:cubicBezTo>
                    <a:pt x="2081824" y="263753"/>
                    <a:pt x="2067074" y="269863"/>
                    <a:pt x="2051694" y="269863"/>
                  </a:cubicBezTo>
                  <a:lnTo>
                    <a:pt x="57990" y="269863"/>
                  </a:lnTo>
                  <a:cubicBezTo>
                    <a:pt x="42610" y="269863"/>
                    <a:pt x="27860" y="263753"/>
                    <a:pt x="16985" y="252878"/>
                  </a:cubicBezTo>
                  <a:cubicBezTo>
                    <a:pt x="6110" y="242002"/>
                    <a:pt x="0" y="227252"/>
                    <a:pt x="0" y="211872"/>
                  </a:cubicBezTo>
                  <a:lnTo>
                    <a:pt x="0" y="57990"/>
                  </a:lnTo>
                  <a:cubicBezTo>
                    <a:pt x="0" y="42610"/>
                    <a:pt x="6110" y="27860"/>
                    <a:pt x="16985" y="16985"/>
                  </a:cubicBezTo>
                  <a:cubicBezTo>
                    <a:pt x="27860" y="6110"/>
                    <a:pt x="42610" y="0"/>
                    <a:pt x="57990" y="0"/>
                  </a:cubicBezTo>
                  <a:close/>
                </a:path>
              </a:pathLst>
            </a:custGeom>
            <a:solidFill>
              <a:srgbClr val="000000"/>
            </a:solidFill>
            <a:ln w="38100" cap="rnd">
              <a:solidFill>
                <a:srgbClr val="FBF9F1"/>
              </a:solidFill>
              <a:prstDash val="solid"/>
              <a:round/>
            </a:ln>
          </p:spPr>
        </p:sp>
        <p:sp>
          <p:nvSpPr>
            <p:cNvPr name="TextBox 5" id="5"/>
            <p:cNvSpPr txBox="true"/>
            <p:nvPr/>
          </p:nvSpPr>
          <p:spPr>
            <a:xfrm>
              <a:off x="0" y="-38100"/>
              <a:ext cx="2109684" cy="307963"/>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2967116">
            <a:off x="8691170" y="1377244"/>
            <a:ext cx="12892802" cy="9575242"/>
          </a:xfrm>
          <a:custGeom>
            <a:avLst/>
            <a:gdLst/>
            <a:ahLst/>
            <a:cxnLst/>
            <a:rect r="r" b="b" t="t" l="l"/>
            <a:pathLst>
              <a:path h="9575242" w="12892802">
                <a:moveTo>
                  <a:pt x="0" y="0"/>
                </a:moveTo>
                <a:lnTo>
                  <a:pt x="12892803" y="0"/>
                </a:lnTo>
                <a:lnTo>
                  <a:pt x="12892803" y="9575242"/>
                </a:lnTo>
                <a:lnTo>
                  <a:pt x="0" y="9575242"/>
                </a:lnTo>
                <a:lnTo>
                  <a:pt x="0" y="0"/>
                </a:lnTo>
                <a:close/>
              </a:path>
            </a:pathLst>
          </a:custGeom>
          <a:blipFill>
            <a:blip r:embed="rId2"/>
            <a:stretch>
              <a:fillRect l="0" t="0" r="-2793" b="0"/>
            </a:stretch>
          </a:blipFill>
        </p:spPr>
      </p:sp>
      <p:grpSp>
        <p:nvGrpSpPr>
          <p:cNvPr name="Group 7" id="7"/>
          <p:cNvGrpSpPr/>
          <p:nvPr/>
        </p:nvGrpSpPr>
        <p:grpSpPr>
          <a:xfrm rot="0">
            <a:off x="1359596" y="6915460"/>
            <a:ext cx="7679312" cy="1350284"/>
            <a:chOff x="0" y="0"/>
            <a:chExt cx="2022535" cy="355630"/>
          </a:xfrm>
        </p:grpSpPr>
        <p:sp>
          <p:nvSpPr>
            <p:cNvPr name="Freeform 8" id="8"/>
            <p:cNvSpPr/>
            <p:nvPr/>
          </p:nvSpPr>
          <p:spPr>
            <a:xfrm flipH="false" flipV="false" rot="0">
              <a:off x="0" y="0"/>
              <a:ext cx="2022535" cy="355630"/>
            </a:xfrm>
            <a:custGeom>
              <a:avLst/>
              <a:gdLst/>
              <a:ahLst/>
              <a:cxnLst/>
              <a:rect r="r" b="b" t="t" l="l"/>
              <a:pathLst>
                <a:path h="355630" w="2022535">
                  <a:moveTo>
                    <a:pt x="20163" y="0"/>
                  </a:moveTo>
                  <a:lnTo>
                    <a:pt x="2002372" y="0"/>
                  </a:lnTo>
                  <a:cubicBezTo>
                    <a:pt x="2013508" y="0"/>
                    <a:pt x="2022535" y="9027"/>
                    <a:pt x="2022535" y="20163"/>
                  </a:cubicBezTo>
                  <a:lnTo>
                    <a:pt x="2022535" y="335467"/>
                  </a:lnTo>
                  <a:cubicBezTo>
                    <a:pt x="2022535" y="346603"/>
                    <a:pt x="2013508" y="355630"/>
                    <a:pt x="2002372" y="355630"/>
                  </a:cubicBezTo>
                  <a:lnTo>
                    <a:pt x="20163" y="355630"/>
                  </a:lnTo>
                  <a:cubicBezTo>
                    <a:pt x="9027" y="355630"/>
                    <a:pt x="0" y="346603"/>
                    <a:pt x="0" y="335467"/>
                  </a:cubicBezTo>
                  <a:lnTo>
                    <a:pt x="0" y="20163"/>
                  </a:lnTo>
                  <a:cubicBezTo>
                    <a:pt x="0" y="9027"/>
                    <a:pt x="9027" y="0"/>
                    <a:pt x="20163" y="0"/>
                  </a:cubicBezTo>
                  <a:close/>
                </a:path>
              </a:pathLst>
            </a:custGeom>
            <a:solidFill>
              <a:srgbClr val="FBF9F1"/>
            </a:solidFill>
            <a:ln w="38100" cap="sq">
              <a:solidFill>
                <a:srgbClr val="FBF9F1"/>
              </a:solidFill>
              <a:prstDash val="solid"/>
              <a:miter/>
            </a:ln>
          </p:spPr>
        </p:sp>
        <p:sp>
          <p:nvSpPr>
            <p:cNvPr name="TextBox 9" id="9"/>
            <p:cNvSpPr txBox="true"/>
            <p:nvPr/>
          </p:nvSpPr>
          <p:spPr>
            <a:xfrm>
              <a:off x="0" y="-38100"/>
              <a:ext cx="2022535" cy="393730"/>
            </a:xfrm>
            <a:prstGeom prst="rect">
              <a:avLst/>
            </a:prstGeom>
          </p:spPr>
          <p:txBody>
            <a:bodyPr anchor="ctr" rtlCol="false" tIns="50800" lIns="50800" bIns="50800" rIns="50800"/>
            <a:lstStyle/>
            <a:p>
              <a:pPr algn="ctr">
                <a:lnSpc>
                  <a:spcPts val="2659"/>
                </a:lnSpc>
              </a:pPr>
            </a:p>
          </p:txBody>
        </p:sp>
      </p:grpSp>
      <p:sp>
        <p:nvSpPr>
          <p:cNvPr name="Freeform 10" id="10"/>
          <p:cNvSpPr/>
          <p:nvPr/>
        </p:nvSpPr>
        <p:spPr>
          <a:xfrm flipH="false" flipV="false" rot="0">
            <a:off x="8172519" y="5606756"/>
            <a:ext cx="457200" cy="460655"/>
          </a:xfrm>
          <a:custGeom>
            <a:avLst/>
            <a:gdLst/>
            <a:ahLst/>
            <a:cxnLst/>
            <a:rect r="r" b="b" t="t" l="l"/>
            <a:pathLst>
              <a:path h="460655" w="457200">
                <a:moveTo>
                  <a:pt x="0" y="0"/>
                </a:moveTo>
                <a:lnTo>
                  <a:pt x="457200" y="0"/>
                </a:lnTo>
                <a:lnTo>
                  <a:pt x="457200" y="460655"/>
                </a:lnTo>
                <a:lnTo>
                  <a:pt x="0" y="460655"/>
                </a:lnTo>
                <a:lnTo>
                  <a:pt x="0" y="0"/>
                </a:lnTo>
                <a:close/>
              </a:path>
            </a:pathLst>
          </a:custGeom>
          <a:blipFill>
            <a:blip r:embed="rId3"/>
            <a:stretch>
              <a:fillRect l="0" t="0" r="0" b="0"/>
            </a:stretch>
          </a:blipFill>
        </p:spPr>
      </p:sp>
      <p:grpSp>
        <p:nvGrpSpPr>
          <p:cNvPr name="Group 11" id="11"/>
          <p:cNvGrpSpPr/>
          <p:nvPr/>
        </p:nvGrpSpPr>
        <p:grpSpPr>
          <a:xfrm rot="0">
            <a:off x="9821843" y="5350791"/>
            <a:ext cx="8010208" cy="1024635"/>
            <a:chOff x="0" y="0"/>
            <a:chExt cx="2109684" cy="269863"/>
          </a:xfrm>
        </p:grpSpPr>
        <p:sp>
          <p:nvSpPr>
            <p:cNvPr name="Freeform 12" id="12"/>
            <p:cNvSpPr/>
            <p:nvPr/>
          </p:nvSpPr>
          <p:spPr>
            <a:xfrm flipH="false" flipV="false" rot="0">
              <a:off x="0" y="0"/>
              <a:ext cx="2109685" cy="269863"/>
            </a:xfrm>
            <a:custGeom>
              <a:avLst/>
              <a:gdLst/>
              <a:ahLst/>
              <a:cxnLst/>
              <a:rect r="r" b="b" t="t" l="l"/>
              <a:pathLst>
                <a:path h="269863" w="2109685">
                  <a:moveTo>
                    <a:pt x="57990" y="0"/>
                  </a:moveTo>
                  <a:lnTo>
                    <a:pt x="2051694" y="0"/>
                  </a:lnTo>
                  <a:cubicBezTo>
                    <a:pt x="2067074" y="0"/>
                    <a:pt x="2081824" y="6110"/>
                    <a:pt x="2092700" y="16985"/>
                  </a:cubicBezTo>
                  <a:cubicBezTo>
                    <a:pt x="2103575" y="27860"/>
                    <a:pt x="2109685" y="42610"/>
                    <a:pt x="2109685" y="57990"/>
                  </a:cubicBezTo>
                  <a:lnTo>
                    <a:pt x="2109685" y="211872"/>
                  </a:lnTo>
                  <a:cubicBezTo>
                    <a:pt x="2109685" y="227252"/>
                    <a:pt x="2103575" y="242002"/>
                    <a:pt x="2092700" y="252878"/>
                  </a:cubicBezTo>
                  <a:cubicBezTo>
                    <a:pt x="2081824" y="263753"/>
                    <a:pt x="2067074" y="269863"/>
                    <a:pt x="2051694" y="269863"/>
                  </a:cubicBezTo>
                  <a:lnTo>
                    <a:pt x="57990" y="269863"/>
                  </a:lnTo>
                  <a:cubicBezTo>
                    <a:pt x="42610" y="269863"/>
                    <a:pt x="27860" y="263753"/>
                    <a:pt x="16985" y="252878"/>
                  </a:cubicBezTo>
                  <a:cubicBezTo>
                    <a:pt x="6110" y="242002"/>
                    <a:pt x="0" y="227252"/>
                    <a:pt x="0" y="211872"/>
                  </a:cubicBezTo>
                  <a:lnTo>
                    <a:pt x="0" y="57990"/>
                  </a:lnTo>
                  <a:cubicBezTo>
                    <a:pt x="0" y="42610"/>
                    <a:pt x="6110" y="27860"/>
                    <a:pt x="16985" y="16985"/>
                  </a:cubicBezTo>
                  <a:cubicBezTo>
                    <a:pt x="27860" y="6110"/>
                    <a:pt x="42610" y="0"/>
                    <a:pt x="57990" y="0"/>
                  </a:cubicBezTo>
                  <a:close/>
                </a:path>
              </a:pathLst>
            </a:custGeom>
            <a:solidFill>
              <a:srgbClr val="000000"/>
            </a:solidFill>
            <a:ln w="38100" cap="rnd">
              <a:solidFill>
                <a:srgbClr val="FBF9F1"/>
              </a:solidFill>
              <a:prstDash val="solid"/>
              <a:round/>
            </a:ln>
          </p:spPr>
        </p:sp>
        <p:sp>
          <p:nvSpPr>
            <p:cNvPr name="TextBox 13" id="13"/>
            <p:cNvSpPr txBox="true"/>
            <p:nvPr/>
          </p:nvSpPr>
          <p:spPr>
            <a:xfrm>
              <a:off x="0" y="-38100"/>
              <a:ext cx="2109684" cy="307963"/>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10108218" y="6569211"/>
            <a:ext cx="7723833" cy="2134584"/>
            <a:chOff x="0" y="0"/>
            <a:chExt cx="2034261" cy="562195"/>
          </a:xfrm>
        </p:grpSpPr>
        <p:sp>
          <p:nvSpPr>
            <p:cNvPr name="Freeform 15" id="15"/>
            <p:cNvSpPr/>
            <p:nvPr/>
          </p:nvSpPr>
          <p:spPr>
            <a:xfrm flipH="false" flipV="false" rot="0">
              <a:off x="0" y="0"/>
              <a:ext cx="2034261" cy="562195"/>
            </a:xfrm>
            <a:custGeom>
              <a:avLst/>
              <a:gdLst/>
              <a:ahLst/>
              <a:cxnLst/>
              <a:rect r="r" b="b" t="t" l="l"/>
              <a:pathLst>
                <a:path h="562195" w="2034261">
                  <a:moveTo>
                    <a:pt x="20047" y="0"/>
                  </a:moveTo>
                  <a:lnTo>
                    <a:pt x="2014214" y="0"/>
                  </a:lnTo>
                  <a:cubicBezTo>
                    <a:pt x="2019530" y="0"/>
                    <a:pt x="2024630" y="2112"/>
                    <a:pt x="2028389" y="5872"/>
                  </a:cubicBezTo>
                  <a:cubicBezTo>
                    <a:pt x="2032148" y="9631"/>
                    <a:pt x="2034261" y="14730"/>
                    <a:pt x="2034261" y="20047"/>
                  </a:cubicBezTo>
                  <a:lnTo>
                    <a:pt x="2034261" y="542148"/>
                  </a:lnTo>
                  <a:cubicBezTo>
                    <a:pt x="2034261" y="547465"/>
                    <a:pt x="2032148" y="552564"/>
                    <a:pt x="2028389" y="556323"/>
                  </a:cubicBezTo>
                  <a:cubicBezTo>
                    <a:pt x="2024630" y="560083"/>
                    <a:pt x="2019530" y="562195"/>
                    <a:pt x="2014214" y="562195"/>
                  </a:cubicBezTo>
                  <a:lnTo>
                    <a:pt x="20047" y="562195"/>
                  </a:lnTo>
                  <a:cubicBezTo>
                    <a:pt x="14730" y="562195"/>
                    <a:pt x="9631" y="560083"/>
                    <a:pt x="5872" y="556323"/>
                  </a:cubicBezTo>
                  <a:cubicBezTo>
                    <a:pt x="2112" y="552564"/>
                    <a:pt x="0" y="547465"/>
                    <a:pt x="0" y="542148"/>
                  </a:cubicBezTo>
                  <a:lnTo>
                    <a:pt x="0" y="20047"/>
                  </a:lnTo>
                  <a:cubicBezTo>
                    <a:pt x="0" y="14730"/>
                    <a:pt x="2112" y="9631"/>
                    <a:pt x="5872" y="5872"/>
                  </a:cubicBezTo>
                  <a:cubicBezTo>
                    <a:pt x="9631" y="2112"/>
                    <a:pt x="14730" y="0"/>
                    <a:pt x="20047" y="0"/>
                  </a:cubicBezTo>
                  <a:close/>
                </a:path>
              </a:pathLst>
            </a:custGeom>
            <a:solidFill>
              <a:srgbClr val="FBF9F1"/>
            </a:solidFill>
            <a:ln w="38100" cap="sq">
              <a:solidFill>
                <a:srgbClr val="FBF9F1"/>
              </a:solidFill>
              <a:prstDash val="solid"/>
              <a:miter/>
            </a:ln>
          </p:spPr>
        </p:sp>
        <p:sp>
          <p:nvSpPr>
            <p:cNvPr name="TextBox 16" id="16"/>
            <p:cNvSpPr txBox="true"/>
            <p:nvPr/>
          </p:nvSpPr>
          <p:spPr>
            <a:xfrm>
              <a:off x="0" y="-38100"/>
              <a:ext cx="2034261" cy="600295"/>
            </a:xfrm>
            <a:prstGeom prst="rect">
              <a:avLst/>
            </a:prstGeom>
          </p:spPr>
          <p:txBody>
            <a:bodyPr anchor="ctr" rtlCol="false" tIns="50800" lIns="50800" bIns="50800" rIns="50800"/>
            <a:lstStyle/>
            <a:p>
              <a:pPr algn="ctr">
                <a:lnSpc>
                  <a:spcPts val="2659"/>
                </a:lnSpc>
              </a:pPr>
            </a:p>
          </p:txBody>
        </p:sp>
      </p:grpSp>
      <p:sp>
        <p:nvSpPr>
          <p:cNvPr name="Freeform 17" id="17"/>
          <p:cNvSpPr/>
          <p:nvPr/>
        </p:nvSpPr>
        <p:spPr>
          <a:xfrm flipH="false" flipV="false" rot="0">
            <a:off x="16898987" y="5588518"/>
            <a:ext cx="457200" cy="460655"/>
          </a:xfrm>
          <a:custGeom>
            <a:avLst/>
            <a:gdLst/>
            <a:ahLst/>
            <a:cxnLst/>
            <a:rect r="r" b="b" t="t" l="l"/>
            <a:pathLst>
              <a:path h="460655" w="457200">
                <a:moveTo>
                  <a:pt x="0" y="0"/>
                </a:moveTo>
                <a:lnTo>
                  <a:pt x="457200" y="0"/>
                </a:lnTo>
                <a:lnTo>
                  <a:pt x="457200" y="460655"/>
                </a:lnTo>
                <a:lnTo>
                  <a:pt x="0" y="460655"/>
                </a:lnTo>
                <a:lnTo>
                  <a:pt x="0" y="0"/>
                </a:lnTo>
                <a:close/>
              </a:path>
            </a:pathLst>
          </a:custGeom>
          <a:blipFill>
            <a:blip r:embed="rId3"/>
            <a:stretch>
              <a:fillRect l="0" t="0" r="0" b="0"/>
            </a:stretch>
          </a:blipFill>
        </p:spPr>
      </p:sp>
      <p:sp>
        <p:nvSpPr>
          <p:cNvPr name="Freeform 18" id="18"/>
          <p:cNvSpPr/>
          <p:nvPr/>
        </p:nvSpPr>
        <p:spPr>
          <a:xfrm flipH="false" flipV="false" rot="0">
            <a:off x="16802382" y="8894295"/>
            <a:ext cx="650410" cy="650410"/>
          </a:xfrm>
          <a:custGeom>
            <a:avLst/>
            <a:gdLst/>
            <a:ahLst/>
            <a:cxnLst/>
            <a:rect r="r" b="b" t="t" l="l"/>
            <a:pathLst>
              <a:path h="650410" w="650410">
                <a:moveTo>
                  <a:pt x="0" y="0"/>
                </a:moveTo>
                <a:lnTo>
                  <a:pt x="650410" y="0"/>
                </a:lnTo>
                <a:lnTo>
                  <a:pt x="650410" y="650410"/>
                </a:lnTo>
                <a:lnTo>
                  <a:pt x="0" y="65041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9" id="19"/>
          <p:cNvSpPr txBox="true"/>
          <p:nvPr/>
        </p:nvSpPr>
        <p:spPr>
          <a:xfrm rot="0">
            <a:off x="1504564" y="5521031"/>
            <a:ext cx="6667955" cy="1005205"/>
          </a:xfrm>
          <a:prstGeom prst="rect">
            <a:avLst/>
          </a:prstGeom>
        </p:spPr>
        <p:txBody>
          <a:bodyPr anchor="t" rtlCol="false" tIns="0" lIns="0" bIns="0" rIns="0">
            <a:spAutoFit/>
          </a:bodyPr>
          <a:lstStyle/>
          <a:p>
            <a:pPr algn="l">
              <a:lnSpc>
                <a:spcPts val="3919"/>
              </a:lnSpc>
            </a:pPr>
            <a:r>
              <a:rPr lang="en-US" sz="2799" b="true">
                <a:solidFill>
                  <a:srgbClr val="FBF9F1"/>
                </a:solidFill>
                <a:latin typeface="Poppins Bold"/>
                <a:ea typeface="Poppins Bold"/>
                <a:cs typeface="Poppins Bold"/>
                <a:sym typeface="Poppins Bold"/>
              </a:rPr>
              <a:t>MERGING DATA</a:t>
            </a:r>
          </a:p>
          <a:p>
            <a:pPr algn="l">
              <a:lnSpc>
                <a:spcPts val="3919"/>
              </a:lnSpc>
              <a:spcBef>
                <a:spcPct val="0"/>
              </a:spcBef>
            </a:pPr>
          </a:p>
        </p:txBody>
      </p:sp>
      <p:sp>
        <p:nvSpPr>
          <p:cNvPr name="TextBox 20" id="20"/>
          <p:cNvSpPr txBox="true"/>
          <p:nvPr/>
        </p:nvSpPr>
        <p:spPr>
          <a:xfrm rot="0">
            <a:off x="1717355" y="7180392"/>
            <a:ext cx="7058480" cy="772795"/>
          </a:xfrm>
          <a:prstGeom prst="rect">
            <a:avLst/>
          </a:prstGeom>
        </p:spPr>
        <p:txBody>
          <a:bodyPr anchor="t" rtlCol="false" tIns="0" lIns="0" bIns="0" rIns="0">
            <a:spAutoFit/>
          </a:bodyPr>
          <a:lstStyle/>
          <a:p>
            <a:pPr algn="l" marL="474979" indent="-237490" lvl="1">
              <a:lnSpc>
                <a:spcPts val="3079"/>
              </a:lnSpc>
              <a:spcBef>
                <a:spcPct val="0"/>
              </a:spcBef>
              <a:buFont typeface="Arial"/>
              <a:buChar char="•"/>
            </a:pPr>
            <a:r>
              <a:rPr lang="en-US" sz="2199">
                <a:solidFill>
                  <a:srgbClr val="000000"/>
                </a:solidFill>
                <a:latin typeface="Lato"/>
                <a:ea typeface="Lato"/>
                <a:cs typeface="Lato"/>
                <a:sym typeface="Lato"/>
              </a:rPr>
              <a:t>The synthetic fraud data is combined with existing non-fraud data.</a:t>
            </a:r>
          </a:p>
        </p:txBody>
      </p:sp>
      <p:sp>
        <p:nvSpPr>
          <p:cNvPr name="TextBox 21" id="21"/>
          <p:cNvSpPr txBox="true"/>
          <p:nvPr/>
        </p:nvSpPr>
        <p:spPr>
          <a:xfrm rot="0">
            <a:off x="10297706" y="5565294"/>
            <a:ext cx="6665953" cy="1005205"/>
          </a:xfrm>
          <a:prstGeom prst="rect">
            <a:avLst/>
          </a:prstGeom>
        </p:spPr>
        <p:txBody>
          <a:bodyPr anchor="t" rtlCol="false" tIns="0" lIns="0" bIns="0" rIns="0">
            <a:spAutoFit/>
          </a:bodyPr>
          <a:lstStyle/>
          <a:p>
            <a:pPr algn="l">
              <a:lnSpc>
                <a:spcPts val="3919"/>
              </a:lnSpc>
            </a:pPr>
            <a:r>
              <a:rPr lang="en-US" sz="2799" b="true">
                <a:solidFill>
                  <a:srgbClr val="FBF9F1"/>
                </a:solidFill>
                <a:latin typeface="Poppins Bold"/>
                <a:ea typeface="Poppins Bold"/>
                <a:cs typeface="Poppins Bold"/>
                <a:sym typeface="Poppins Bold"/>
              </a:rPr>
              <a:t>RESULTING DATASET</a:t>
            </a:r>
          </a:p>
          <a:p>
            <a:pPr algn="l">
              <a:lnSpc>
                <a:spcPts val="3919"/>
              </a:lnSpc>
              <a:spcBef>
                <a:spcPct val="0"/>
              </a:spcBef>
            </a:pPr>
          </a:p>
        </p:txBody>
      </p:sp>
      <p:sp>
        <p:nvSpPr>
          <p:cNvPr name="TextBox 22" id="22"/>
          <p:cNvSpPr txBox="true"/>
          <p:nvPr/>
        </p:nvSpPr>
        <p:spPr>
          <a:xfrm rot="0">
            <a:off x="10297706" y="6867835"/>
            <a:ext cx="7058480" cy="1553845"/>
          </a:xfrm>
          <a:prstGeom prst="rect">
            <a:avLst/>
          </a:prstGeom>
        </p:spPr>
        <p:txBody>
          <a:bodyPr anchor="t" rtlCol="false" tIns="0" lIns="0" bIns="0" rIns="0">
            <a:spAutoFit/>
          </a:bodyPr>
          <a:lstStyle/>
          <a:p>
            <a:pPr algn="l" marL="474979" indent="-237490" lvl="1">
              <a:lnSpc>
                <a:spcPts val="3079"/>
              </a:lnSpc>
              <a:spcBef>
                <a:spcPct val="0"/>
              </a:spcBef>
              <a:buFont typeface="Arial"/>
              <a:buChar char="•"/>
            </a:pPr>
            <a:r>
              <a:rPr lang="en-US" sz="2199">
                <a:solidFill>
                  <a:srgbClr val="000000"/>
                </a:solidFill>
                <a:latin typeface="Lato"/>
                <a:ea typeface="Lato"/>
                <a:cs typeface="Lato"/>
                <a:sym typeface="Lato"/>
              </a:rPr>
              <a:t>This creates a balanced dataset with equal numbers of fraud and non-fraud samples, addressing class imbalance and improving model training effectiveness.</a:t>
            </a:r>
          </a:p>
        </p:txBody>
      </p:sp>
      <p:sp>
        <p:nvSpPr>
          <p:cNvPr name="Freeform 23" id="23"/>
          <p:cNvSpPr/>
          <p:nvPr/>
        </p:nvSpPr>
        <p:spPr>
          <a:xfrm flipH="false" flipV="false" rot="0">
            <a:off x="1359596" y="8850121"/>
            <a:ext cx="357759" cy="357759"/>
          </a:xfrm>
          <a:custGeom>
            <a:avLst/>
            <a:gdLst/>
            <a:ahLst/>
            <a:cxnLst/>
            <a:rect r="r" b="b" t="t" l="l"/>
            <a:pathLst>
              <a:path h="357759" w="357759">
                <a:moveTo>
                  <a:pt x="0" y="0"/>
                </a:moveTo>
                <a:lnTo>
                  <a:pt x="357759" y="0"/>
                </a:lnTo>
                <a:lnTo>
                  <a:pt x="357759" y="357759"/>
                </a:lnTo>
                <a:lnTo>
                  <a:pt x="0" y="35775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24" id="24"/>
          <p:cNvSpPr txBox="true"/>
          <p:nvPr/>
        </p:nvSpPr>
        <p:spPr>
          <a:xfrm rot="0">
            <a:off x="1028700" y="706765"/>
            <a:ext cx="7096492" cy="1762125"/>
          </a:xfrm>
          <a:prstGeom prst="rect">
            <a:avLst/>
          </a:prstGeom>
        </p:spPr>
        <p:txBody>
          <a:bodyPr anchor="t" rtlCol="false" tIns="0" lIns="0" bIns="0" rIns="0">
            <a:spAutoFit/>
          </a:bodyPr>
          <a:lstStyle/>
          <a:p>
            <a:pPr algn="l">
              <a:lnSpc>
                <a:spcPts val="6600"/>
              </a:lnSpc>
            </a:pPr>
            <a:r>
              <a:rPr lang="en-US" sz="6000" b="true">
                <a:solidFill>
                  <a:srgbClr val="FBF9F1"/>
                </a:solidFill>
                <a:latin typeface="Poppins Bold"/>
                <a:ea typeface="Poppins Bold"/>
                <a:cs typeface="Poppins Bold"/>
                <a:sym typeface="Poppins Bold"/>
              </a:rPr>
              <a:t>DATA AUGMENTATION</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2181579">
            <a:off x="11199066" y="124438"/>
            <a:ext cx="10128448" cy="10895890"/>
          </a:xfrm>
          <a:custGeom>
            <a:avLst/>
            <a:gdLst/>
            <a:ahLst/>
            <a:cxnLst/>
            <a:rect r="r" b="b" t="t" l="l"/>
            <a:pathLst>
              <a:path h="10895890" w="10128448">
                <a:moveTo>
                  <a:pt x="0" y="0"/>
                </a:moveTo>
                <a:lnTo>
                  <a:pt x="10128447" y="0"/>
                </a:lnTo>
                <a:lnTo>
                  <a:pt x="10128447" y="10895890"/>
                </a:lnTo>
                <a:lnTo>
                  <a:pt x="0" y="10895890"/>
                </a:lnTo>
                <a:lnTo>
                  <a:pt x="0" y="0"/>
                </a:lnTo>
                <a:close/>
              </a:path>
            </a:pathLst>
          </a:custGeom>
          <a:blipFill>
            <a:blip r:embed="rId2"/>
            <a:stretch>
              <a:fillRect l="-157" t="0" r="-157" b="0"/>
            </a:stretch>
          </a:blipFill>
        </p:spPr>
      </p:sp>
      <p:sp>
        <p:nvSpPr>
          <p:cNvPr name="Freeform 3" id="3"/>
          <p:cNvSpPr/>
          <p:nvPr/>
        </p:nvSpPr>
        <p:spPr>
          <a:xfrm flipH="false" flipV="false" rot="0">
            <a:off x="-2280473" y="7962921"/>
            <a:ext cx="5747719" cy="3384081"/>
          </a:xfrm>
          <a:custGeom>
            <a:avLst/>
            <a:gdLst/>
            <a:ahLst/>
            <a:cxnLst/>
            <a:rect r="r" b="b" t="t" l="l"/>
            <a:pathLst>
              <a:path h="3384081" w="5747719">
                <a:moveTo>
                  <a:pt x="0" y="0"/>
                </a:moveTo>
                <a:lnTo>
                  <a:pt x="5747720" y="0"/>
                </a:lnTo>
                <a:lnTo>
                  <a:pt x="5747720" y="3384080"/>
                </a:lnTo>
                <a:lnTo>
                  <a:pt x="0" y="3384080"/>
                </a:lnTo>
                <a:lnTo>
                  <a:pt x="0" y="0"/>
                </a:lnTo>
                <a:close/>
              </a:path>
            </a:pathLst>
          </a:custGeom>
          <a:blipFill>
            <a:blip r:embed="rId3"/>
            <a:stretch>
              <a:fillRect l="-18302" t="0" r="0" b="-143185"/>
            </a:stretch>
          </a:blipFill>
        </p:spPr>
      </p:sp>
      <p:sp>
        <p:nvSpPr>
          <p:cNvPr name="Freeform 4" id="4"/>
          <p:cNvSpPr/>
          <p:nvPr/>
        </p:nvSpPr>
        <p:spPr>
          <a:xfrm flipH="false" flipV="false" rot="0">
            <a:off x="17059500" y="9329756"/>
            <a:ext cx="650410" cy="650410"/>
          </a:xfrm>
          <a:custGeom>
            <a:avLst/>
            <a:gdLst/>
            <a:ahLst/>
            <a:cxnLst/>
            <a:rect r="r" b="b" t="t" l="l"/>
            <a:pathLst>
              <a:path h="650410" w="650410">
                <a:moveTo>
                  <a:pt x="0" y="0"/>
                </a:moveTo>
                <a:lnTo>
                  <a:pt x="650410" y="0"/>
                </a:lnTo>
                <a:lnTo>
                  <a:pt x="650410" y="650410"/>
                </a:lnTo>
                <a:lnTo>
                  <a:pt x="0" y="65041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1028700" y="739676"/>
            <a:ext cx="8012212" cy="1762125"/>
          </a:xfrm>
          <a:prstGeom prst="rect">
            <a:avLst/>
          </a:prstGeom>
        </p:spPr>
        <p:txBody>
          <a:bodyPr anchor="t" rtlCol="false" tIns="0" lIns="0" bIns="0" rIns="0">
            <a:spAutoFit/>
          </a:bodyPr>
          <a:lstStyle/>
          <a:p>
            <a:pPr algn="l">
              <a:lnSpc>
                <a:spcPts val="6600"/>
              </a:lnSpc>
            </a:pPr>
            <a:r>
              <a:rPr lang="en-US" sz="6000" b="true">
                <a:solidFill>
                  <a:srgbClr val="FBF9F1"/>
                </a:solidFill>
                <a:latin typeface="Poppins Bold"/>
                <a:ea typeface="Poppins Bold"/>
                <a:cs typeface="Poppins Bold"/>
                <a:sym typeface="Poppins Bold"/>
              </a:rPr>
              <a:t>MODEL TRAINING AND SELECTION</a:t>
            </a:r>
          </a:p>
        </p:txBody>
      </p:sp>
      <p:grpSp>
        <p:nvGrpSpPr>
          <p:cNvPr name="Group 6" id="6"/>
          <p:cNvGrpSpPr/>
          <p:nvPr/>
        </p:nvGrpSpPr>
        <p:grpSpPr>
          <a:xfrm rot="0">
            <a:off x="2565486" y="3048876"/>
            <a:ext cx="6188862" cy="2961051"/>
            <a:chOff x="0" y="0"/>
            <a:chExt cx="1629988" cy="779865"/>
          </a:xfrm>
        </p:grpSpPr>
        <p:sp>
          <p:nvSpPr>
            <p:cNvPr name="Freeform 7" id="7"/>
            <p:cNvSpPr/>
            <p:nvPr/>
          </p:nvSpPr>
          <p:spPr>
            <a:xfrm flipH="false" flipV="false" rot="0">
              <a:off x="0" y="0"/>
              <a:ext cx="1629988" cy="779865"/>
            </a:xfrm>
            <a:custGeom>
              <a:avLst/>
              <a:gdLst/>
              <a:ahLst/>
              <a:cxnLst/>
              <a:rect r="r" b="b" t="t" l="l"/>
              <a:pathLst>
                <a:path h="779865" w="1629988">
                  <a:moveTo>
                    <a:pt x="25019" y="0"/>
                  </a:moveTo>
                  <a:lnTo>
                    <a:pt x="1604970" y="0"/>
                  </a:lnTo>
                  <a:cubicBezTo>
                    <a:pt x="1611605" y="0"/>
                    <a:pt x="1617969" y="2636"/>
                    <a:pt x="1622661" y="7328"/>
                  </a:cubicBezTo>
                  <a:cubicBezTo>
                    <a:pt x="1627353" y="12020"/>
                    <a:pt x="1629988" y="18383"/>
                    <a:pt x="1629988" y="25019"/>
                  </a:cubicBezTo>
                  <a:lnTo>
                    <a:pt x="1629988" y="754846"/>
                  </a:lnTo>
                  <a:cubicBezTo>
                    <a:pt x="1629988" y="761482"/>
                    <a:pt x="1627353" y="767845"/>
                    <a:pt x="1622661" y="772537"/>
                  </a:cubicBezTo>
                  <a:cubicBezTo>
                    <a:pt x="1617969" y="777229"/>
                    <a:pt x="1611605" y="779865"/>
                    <a:pt x="1604970" y="779865"/>
                  </a:cubicBezTo>
                  <a:lnTo>
                    <a:pt x="25019" y="779865"/>
                  </a:lnTo>
                  <a:cubicBezTo>
                    <a:pt x="18383" y="779865"/>
                    <a:pt x="12020" y="777229"/>
                    <a:pt x="7328" y="772537"/>
                  </a:cubicBezTo>
                  <a:cubicBezTo>
                    <a:pt x="2636" y="767845"/>
                    <a:pt x="0" y="761482"/>
                    <a:pt x="0" y="754846"/>
                  </a:cubicBezTo>
                  <a:lnTo>
                    <a:pt x="0" y="25019"/>
                  </a:lnTo>
                  <a:cubicBezTo>
                    <a:pt x="0" y="18383"/>
                    <a:pt x="2636" y="12020"/>
                    <a:pt x="7328" y="7328"/>
                  </a:cubicBezTo>
                  <a:cubicBezTo>
                    <a:pt x="12020" y="2636"/>
                    <a:pt x="18383" y="0"/>
                    <a:pt x="25019" y="0"/>
                  </a:cubicBezTo>
                  <a:close/>
                </a:path>
              </a:pathLst>
            </a:custGeom>
            <a:solidFill>
              <a:srgbClr val="000000"/>
            </a:solidFill>
            <a:ln w="38100" cap="sq">
              <a:solidFill>
                <a:srgbClr val="FBF9F1"/>
              </a:solidFill>
              <a:prstDash val="solid"/>
              <a:miter/>
            </a:ln>
          </p:spPr>
        </p:sp>
        <p:sp>
          <p:nvSpPr>
            <p:cNvPr name="TextBox 8" id="8"/>
            <p:cNvSpPr txBox="true"/>
            <p:nvPr/>
          </p:nvSpPr>
          <p:spPr>
            <a:xfrm>
              <a:off x="0" y="-38100"/>
              <a:ext cx="1629988" cy="817965"/>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2565486" y="6297249"/>
            <a:ext cx="6188862" cy="2961051"/>
            <a:chOff x="0" y="0"/>
            <a:chExt cx="1629988" cy="779865"/>
          </a:xfrm>
        </p:grpSpPr>
        <p:sp>
          <p:nvSpPr>
            <p:cNvPr name="Freeform 10" id="10"/>
            <p:cNvSpPr/>
            <p:nvPr/>
          </p:nvSpPr>
          <p:spPr>
            <a:xfrm flipH="false" flipV="false" rot="0">
              <a:off x="0" y="0"/>
              <a:ext cx="1629988" cy="779865"/>
            </a:xfrm>
            <a:custGeom>
              <a:avLst/>
              <a:gdLst/>
              <a:ahLst/>
              <a:cxnLst/>
              <a:rect r="r" b="b" t="t" l="l"/>
              <a:pathLst>
                <a:path h="779865" w="1629988">
                  <a:moveTo>
                    <a:pt x="25019" y="0"/>
                  </a:moveTo>
                  <a:lnTo>
                    <a:pt x="1604970" y="0"/>
                  </a:lnTo>
                  <a:cubicBezTo>
                    <a:pt x="1611605" y="0"/>
                    <a:pt x="1617969" y="2636"/>
                    <a:pt x="1622661" y="7328"/>
                  </a:cubicBezTo>
                  <a:cubicBezTo>
                    <a:pt x="1627353" y="12020"/>
                    <a:pt x="1629988" y="18383"/>
                    <a:pt x="1629988" y="25019"/>
                  </a:cubicBezTo>
                  <a:lnTo>
                    <a:pt x="1629988" y="754846"/>
                  </a:lnTo>
                  <a:cubicBezTo>
                    <a:pt x="1629988" y="761482"/>
                    <a:pt x="1627353" y="767845"/>
                    <a:pt x="1622661" y="772537"/>
                  </a:cubicBezTo>
                  <a:cubicBezTo>
                    <a:pt x="1617969" y="777229"/>
                    <a:pt x="1611605" y="779865"/>
                    <a:pt x="1604970" y="779865"/>
                  </a:cubicBezTo>
                  <a:lnTo>
                    <a:pt x="25019" y="779865"/>
                  </a:lnTo>
                  <a:cubicBezTo>
                    <a:pt x="18383" y="779865"/>
                    <a:pt x="12020" y="777229"/>
                    <a:pt x="7328" y="772537"/>
                  </a:cubicBezTo>
                  <a:cubicBezTo>
                    <a:pt x="2636" y="767845"/>
                    <a:pt x="0" y="761482"/>
                    <a:pt x="0" y="754846"/>
                  </a:cubicBezTo>
                  <a:lnTo>
                    <a:pt x="0" y="25019"/>
                  </a:lnTo>
                  <a:cubicBezTo>
                    <a:pt x="0" y="18383"/>
                    <a:pt x="2636" y="12020"/>
                    <a:pt x="7328" y="7328"/>
                  </a:cubicBezTo>
                  <a:cubicBezTo>
                    <a:pt x="12020" y="2636"/>
                    <a:pt x="18383" y="0"/>
                    <a:pt x="25019" y="0"/>
                  </a:cubicBezTo>
                  <a:close/>
                </a:path>
              </a:pathLst>
            </a:custGeom>
            <a:solidFill>
              <a:srgbClr val="000000"/>
            </a:solidFill>
            <a:ln w="38100" cap="sq">
              <a:solidFill>
                <a:srgbClr val="FBF9F1"/>
              </a:solidFill>
              <a:prstDash val="solid"/>
              <a:miter/>
            </a:ln>
          </p:spPr>
        </p:sp>
        <p:sp>
          <p:nvSpPr>
            <p:cNvPr name="TextBox 11" id="11"/>
            <p:cNvSpPr txBox="true"/>
            <p:nvPr/>
          </p:nvSpPr>
          <p:spPr>
            <a:xfrm>
              <a:off x="0" y="-38100"/>
              <a:ext cx="1629988" cy="817965"/>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9229725" y="3048876"/>
            <a:ext cx="6188862" cy="2961051"/>
            <a:chOff x="0" y="0"/>
            <a:chExt cx="1629988" cy="779865"/>
          </a:xfrm>
        </p:grpSpPr>
        <p:sp>
          <p:nvSpPr>
            <p:cNvPr name="Freeform 13" id="13"/>
            <p:cNvSpPr/>
            <p:nvPr/>
          </p:nvSpPr>
          <p:spPr>
            <a:xfrm flipH="false" flipV="false" rot="0">
              <a:off x="0" y="0"/>
              <a:ext cx="1629988" cy="779865"/>
            </a:xfrm>
            <a:custGeom>
              <a:avLst/>
              <a:gdLst/>
              <a:ahLst/>
              <a:cxnLst/>
              <a:rect r="r" b="b" t="t" l="l"/>
              <a:pathLst>
                <a:path h="779865" w="1629988">
                  <a:moveTo>
                    <a:pt x="25019" y="0"/>
                  </a:moveTo>
                  <a:lnTo>
                    <a:pt x="1604970" y="0"/>
                  </a:lnTo>
                  <a:cubicBezTo>
                    <a:pt x="1611605" y="0"/>
                    <a:pt x="1617969" y="2636"/>
                    <a:pt x="1622661" y="7328"/>
                  </a:cubicBezTo>
                  <a:cubicBezTo>
                    <a:pt x="1627353" y="12020"/>
                    <a:pt x="1629988" y="18383"/>
                    <a:pt x="1629988" y="25019"/>
                  </a:cubicBezTo>
                  <a:lnTo>
                    <a:pt x="1629988" y="754846"/>
                  </a:lnTo>
                  <a:cubicBezTo>
                    <a:pt x="1629988" y="761482"/>
                    <a:pt x="1627353" y="767845"/>
                    <a:pt x="1622661" y="772537"/>
                  </a:cubicBezTo>
                  <a:cubicBezTo>
                    <a:pt x="1617969" y="777229"/>
                    <a:pt x="1611605" y="779865"/>
                    <a:pt x="1604970" y="779865"/>
                  </a:cubicBezTo>
                  <a:lnTo>
                    <a:pt x="25019" y="779865"/>
                  </a:lnTo>
                  <a:cubicBezTo>
                    <a:pt x="18383" y="779865"/>
                    <a:pt x="12020" y="777229"/>
                    <a:pt x="7328" y="772537"/>
                  </a:cubicBezTo>
                  <a:cubicBezTo>
                    <a:pt x="2636" y="767845"/>
                    <a:pt x="0" y="761482"/>
                    <a:pt x="0" y="754846"/>
                  </a:cubicBezTo>
                  <a:lnTo>
                    <a:pt x="0" y="25019"/>
                  </a:lnTo>
                  <a:cubicBezTo>
                    <a:pt x="0" y="18383"/>
                    <a:pt x="2636" y="12020"/>
                    <a:pt x="7328" y="7328"/>
                  </a:cubicBezTo>
                  <a:cubicBezTo>
                    <a:pt x="12020" y="2636"/>
                    <a:pt x="18383" y="0"/>
                    <a:pt x="25019" y="0"/>
                  </a:cubicBezTo>
                  <a:close/>
                </a:path>
              </a:pathLst>
            </a:custGeom>
            <a:solidFill>
              <a:srgbClr val="000000"/>
            </a:solidFill>
            <a:ln w="38100" cap="sq">
              <a:solidFill>
                <a:srgbClr val="FBF9F1"/>
              </a:solidFill>
              <a:prstDash val="solid"/>
              <a:miter/>
            </a:ln>
          </p:spPr>
        </p:sp>
        <p:sp>
          <p:nvSpPr>
            <p:cNvPr name="TextBox 14" id="14"/>
            <p:cNvSpPr txBox="true"/>
            <p:nvPr/>
          </p:nvSpPr>
          <p:spPr>
            <a:xfrm>
              <a:off x="0" y="-38100"/>
              <a:ext cx="1629988" cy="817965"/>
            </a:xfrm>
            <a:prstGeom prst="rect">
              <a:avLst/>
            </a:prstGeom>
          </p:spPr>
          <p:txBody>
            <a:bodyPr anchor="ctr" rtlCol="false" tIns="50800" lIns="50800" bIns="50800" rIns="50800"/>
            <a:lstStyle/>
            <a:p>
              <a:pPr algn="ctr">
                <a:lnSpc>
                  <a:spcPts val="2659"/>
                </a:lnSpc>
              </a:pPr>
            </a:p>
          </p:txBody>
        </p:sp>
      </p:grpSp>
      <p:grpSp>
        <p:nvGrpSpPr>
          <p:cNvPr name="Group 15" id="15"/>
          <p:cNvGrpSpPr/>
          <p:nvPr/>
        </p:nvGrpSpPr>
        <p:grpSpPr>
          <a:xfrm rot="0">
            <a:off x="9229725" y="6297249"/>
            <a:ext cx="6188862" cy="2961051"/>
            <a:chOff x="0" y="0"/>
            <a:chExt cx="1629988" cy="779865"/>
          </a:xfrm>
        </p:grpSpPr>
        <p:sp>
          <p:nvSpPr>
            <p:cNvPr name="Freeform 16" id="16"/>
            <p:cNvSpPr/>
            <p:nvPr/>
          </p:nvSpPr>
          <p:spPr>
            <a:xfrm flipH="false" flipV="false" rot="0">
              <a:off x="0" y="0"/>
              <a:ext cx="1629988" cy="779865"/>
            </a:xfrm>
            <a:custGeom>
              <a:avLst/>
              <a:gdLst/>
              <a:ahLst/>
              <a:cxnLst/>
              <a:rect r="r" b="b" t="t" l="l"/>
              <a:pathLst>
                <a:path h="779865" w="1629988">
                  <a:moveTo>
                    <a:pt x="25019" y="0"/>
                  </a:moveTo>
                  <a:lnTo>
                    <a:pt x="1604970" y="0"/>
                  </a:lnTo>
                  <a:cubicBezTo>
                    <a:pt x="1611605" y="0"/>
                    <a:pt x="1617969" y="2636"/>
                    <a:pt x="1622661" y="7328"/>
                  </a:cubicBezTo>
                  <a:cubicBezTo>
                    <a:pt x="1627353" y="12020"/>
                    <a:pt x="1629988" y="18383"/>
                    <a:pt x="1629988" y="25019"/>
                  </a:cubicBezTo>
                  <a:lnTo>
                    <a:pt x="1629988" y="754846"/>
                  </a:lnTo>
                  <a:cubicBezTo>
                    <a:pt x="1629988" y="761482"/>
                    <a:pt x="1627353" y="767845"/>
                    <a:pt x="1622661" y="772537"/>
                  </a:cubicBezTo>
                  <a:cubicBezTo>
                    <a:pt x="1617969" y="777229"/>
                    <a:pt x="1611605" y="779865"/>
                    <a:pt x="1604970" y="779865"/>
                  </a:cubicBezTo>
                  <a:lnTo>
                    <a:pt x="25019" y="779865"/>
                  </a:lnTo>
                  <a:cubicBezTo>
                    <a:pt x="18383" y="779865"/>
                    <a:pt x="12020" y="777229"/>
                    <a:pt x="7328" y="772537"/>
                  </a:cubicBezTo>
                  <a:cubicBezTo>
                    <a:pt x="2636" y="767845"/>
                    <a:pt x="0" y="761482"/>
                    <a:pt x="0" y="754846"/>
                  </a:cubicBezTo>
                  <a:lnTo>
                    <a:pt x="0" y="25019"/>
                  </a:lnTo>
                  <a:cubicBezTo>
                    <a:pt x="0" y="18383"/>
                    <a:pt x="2636" y="12020"/>
                    <a:pt x="7328" y="7328"/>
                  </a:cubicBezTo>
                  <a:cubicBezTo>
                    <a:pt x="12020" y="2636"/>
                    <a:pt x="18383" y="0"/>
                    <a:pt x="25019" y="0"/>
                  </a:cubicBezTo>
                  <a:close/>
                </a:path>
              </a:pathLst>
            </a:custGeom>
            <a:solidFill>
              <a:srgbClr val="000000"/>
            </a:solidFill>
            <a:ln w="38100" cap="sq">
              <a:solidFill>
                <a:srgbClr val="FBF9F1"/>
              </a:solidFill>
              <a:prstDash val="solid"/>
              <a:miter/>
            </a:ln>
          </p:spPr>
        </p:sp>
        <p:sp>
          <p:nvSpPr>
            <p:cNvPr name="TextBox 17" id="17"/>
            <p:cNvSpPr txBox="true"/>
            <p:nvPr/>
          </p:nvSpPr>
          <p:spPr>
            <a:xfrm>
              <a:off x="0" y="-38100"/>
              <a:ext cx="1629988" cy="817965"/>
            </a:xfrm>
            <a:prstGeom prst="rect">
              <a:avLst/>
            </a:prstGeom>
          </p:spPr>
          <p:txBody>
            <a:bodyPr anchor="ctr" rtlCol="false" tIns="50800" lIns="50800" bIns="50800" rIns="50800"/>
            <a:lstStyle/>
            <a:p>
              <a:pPr algn="ctr">
                <a:lnSpc>
                  <a:spcPts val="2659"/>
                </a:lnSpc>
              </a:pPr>
            </a:p>
          </p:txBody>
        </p:sp>
      </p:grpSp>
      <p:sp>
        <p:nvSpPr>
          <p:cNvPr name="TextBox 18" id="18"/>
          <p:cNvSpPr txBox="true"/>
          <p:nvPr/>
        </p:nvSpPr>
        <p:spPr>
          <a:xfrm rot="0">
            <a:off x="2959135" y="4112422"/>
            <a:ext cx="5445149" cy="1163320"/>
          </a:xfrm>
          <a:prstGeom prst="rect">
            <a:avLst/>
          </a:prstGeom>
        </p:spPr>
        <p:txBody>
          <a:bodyPr anchor="t" rtlCol="false" tIns="0" lIns="0" bIns="0" rIns="0">
            <a:spAutoFit/>
          </a:bodyPr>
          <a:lstStyle/>
          <a:p>
            <a:pPr algn="l">
              <a:lnSpc>
                <a:spcPts val="3079"/>
              </a:lnSpc>
            </a:pPr>
            <a:r>
              <a:rPr lang="en-US" sz="2199">
                <a:solidFill>
                  <a:srgbClr val="E5E1DA"/>
                </a:solidFill>
                <a:latin typeface="Lato"/>
                <a:ea typeface="Lato"/>
                <a:cs typeface="Lato"/>
                <a:sym typeface="Lato"/>
              </a:rPr>
              <a:t>•Splitting Data into 80% training and 20% testing data</a:t>
            </a:r>
          </a:p>
          <a:p>
            <a:pPr algn="l">
              <a:lnSpc>
                <a:spcPts val="3079"/>
              </a:lnSpc>
              <a:spcBef>
                <a:spcPct val="0"/>
              </a:spcBef>
            </a:pPr>
          </a:p>
        </p:txBody>
      </p:sp>
      <p:sp>
        <p:nvSpPr>
          <p:cNvPr name="TextBox 19" id="19"/>
          <p:cNvSpPr txBox="true"/>
          <p:nvPr/>
        </p:nvSpPr>
        <p:spPr>
          <a:xfrm rot="0">
            <a:off x="2770322" y="3389070"/>
            <a:ext cx="6270590" cy="382270"/>
          </a:xfrm>
          <a:prstGeom prst="rect">
            <a:avLst/>
          </a:prstGeom>
        </p:spPr>
        <p:txBody>
          <a:bodyPr anchor="t" rtlCol="false" tIns="0" lIns="0" bIns="0" rIns="0">
            <a:spAutoFit/>
          </a:bodyPr>
          <a:lstStyle/>
          <a:p>
            <a:pPr algn="l">
              <a:lnSpc>
                <a:spcPts val="3079"/>
              </a:lnSpc>
              <a:spcBef>
                <a:spcPct val="0"/>
              </a:spcBef>
            </a:pPr>
            <a:r>
              <a:rPr lang="en-US" b="true" sz="2199">
                <a:solidFill>
                  <a:srgbClr val="FFD944"/>
                </a:solidFill>
                <a:latin typeface="Lato Bold"/>
                <a:ea typeface="Lato Bold"/>
                <a:cs typeface="Lato Bold"/>
                <a:sym typeface="Lato Bold"/>
              </a:rPr>
              <a:t>Splitting Data into Training and Testing Sets</a:t>
            </a:r>
          </a:p>
        </p:txBody>
      </p:sp>
      <p:sp>
        <p:nvSpPr>
          <p:cNvPr name="TextBox 20" id="20"/>
          <p:cNvSpPr txBox="true"/>
          <p:nvPr/>
        </p:nvSpPr>
        <p:spPr>
          <a:xfrm rot="0">
            <a:off x="2959135" y="7185718"/>
            <a:ext cx="5445149" cy="1944370"/>
          </a:xfrm>
          <a:prstGeom prst="rect">
            <a:avLst/>
          </a:prstGeom>
        </p:spPr>
        <p:txBody>
          <a:bodyPr anchor="t" rtlCol="false" tIns="0" lIns="0" bIns="0" rIns="0">
            <a:spAutoFit/>
          </a:bodyPr>
          <a:lstStyle/>
          <a:p>
            <a:pPr algn="l">
              <a:lnSpc>
                <a:spcPts val="3079"/>
              </a:lnSpc>
            </a:pPr>
            <a:r>
              <a:rPr lang="en-US" sz="2199">
                <a:solidFill>
                  <a:srgbClr val="E5E1DA"/>
                </a:solidFill>
                <a:latin typeface="Lato"/>
                <a:ea typeface="Lato"/>
                <a:cs typeface="Lato"/>
                <a:sym typeface="Lato"/>
              </a:rPr>
              <a:t>We used accuracy metrics to evaluate the model performance:</a:t>
            </a:r>
          </a:p>
          <a:p>
            <a:pPr algn="l" marL="474979" indent="-237490" lvl="1">
              <a:lnSpc>
                <a:spcPts val="3079"/>
              </a:lnSpc>
              <a:buFont typeface="Arial"/>
              <a:buChar char="•"/>
            </a:pPr>
            <a:r>
              <a:rPr lang="en-US" sz="2199">
                <a:solidFill>
                  <a:srgbClr val="E5E1DA"/>
                </a:solidFill>
                <a:latin typeface="Lato"/>
                <a:ea typeface="Lato"/>
                <a:cs typeface="Lato"/>
                <a:sym typeface="Lato"/>
              </a:rPr>
              <a:t>accuracy score</a:t>
            </a:r>
          </a:p>
          <a:p>
            <a:pPr algn="l" marL="474979" indent="-237490" lvl="1">
              <a:lnSpc>
                <a:spcPts val="3079"/>
              </a:lnSpc>
              <a:buFont typeface="Arial"/>
              <a:buChar char="•"/>
            </a:pPr>
            <a:r>
              <a:rPr lang="en-US" sz="2199">
                <a:solidFill>
                  <a:srgbClr val="E5E1DA"/>
                </a:solidFill>
                <a:latin typeface="Lato"/>
                <a:ea typeface="Lato"/>
                <a:cs typeface="Lato"/>
                <a:sym typeface="Lato"/>
              </a:rPr>
              <a:t>confusion matrix</a:t>
            </a:r>
          </a:p>
          <a:p>
            <a:pPr algn="l" marL="474979" indent="-237490" lvl="1">
              <a:lnSpc>
                <a:spcPts val="3079"/>
              </a:lnSpc>
              <a:buFont typeface="Arial"/>
              <a:buChar char="•"/>
            </a:pPr>
            <a:r>
              <a:rPr lang="en-US" sz="2199">
                <a:solidFill>
                  <a:srgbClr val="E5E1DA"/>
                </a:solidFill>
                <a:latin typeface="Lato"/>
                <a:ea typeface="Lato"/>
                <a:cs typeface="Lato"/>
                <a:sym typeface="Lato"/>
              </a:rPr>
              <a:t>Classification report</a:t>
            </a:r>
          </a:p>
        </p:txBody>
      </p:sp>
      <p:sp>
        <p:nvSpPr>
          <p:cNvPr name="TextBox 21" id="21"/>
          <p:cNvSpPr txBox="true"/>
          <p:nvPr/>
        </p:nvSpPr>
        <p:spPr>
          <a:xfrm rot="0">
            <a:off x="2959135" y="6667665"/>
            <a:ext cx="5445149" cy="431800"/>
          </a:xfrm>
          <a:prstGeom prst="rect">
            <a:avLst/>
          </a:prstGeom>
        </p:spPr>
        <p:txBody>
          <a:bodyPr anchor="t" rtlCol="false" tIns="0" lIns="0" bIns="0" rIns="0">
            <a:spAutoFit/>
          </a:bodyPr>
          <a:lstStyle/>
          <a:p>
            <a:pPr algn="l">
              <a:lnSpc>
                <a:spcPts val="3500"/>
              </a:lnSpc>
              <a:spcBef>
                <a:spcPct val="0"/>
              </a:spcBef>
            </a:pPr>
            <a:r>
              <a:rPr lang="en-US" b="true" sz="2500">
                <a:solidFill>
                  <a:srgbClr val="FFD944"/>
                </a:solidFill>
                <a:latin typeface="Lato Bold"/>
                <a:ea typeface="Lato Bold"/>
                <a:cs typeface="Lato Bold"/>
                <a:sym typeface="Lato Bold"/>
              </a:rPr>
              <a:t>Model Testing &amp; Evaluation</a:t>
            </a:r>
          </a:p>
        </p:txBody>
      </p:sp>
      <p:sp>
        <p:nvSpPr>
          <p:cNvPr name="TextBox 22" id="22"/>
          <p:cNvSpPr txBox="true"/>
          <p:nvPr/>
        </p:nvSpPr>
        <p:spPr>
          <a:xfrm rot="0">
            <a:off x="9623375" y="3339541"/>
            <a:ext cx="5445149" cy="431800"/>
          </a:xfrm>
          <a:prstGeom prst="rect">
            <a:avLst/>
          </a:prstGeom>
        </p:spPr>
        <p:txBody>
          <a:bodyPr anchor="t" rtlCol="false" tIns="0" lIns="0" bIns="0" rIns="0">
            <a:spAutoFit/>
          </a:bodyPr>
          <a:lstStyle/>
          <a:p>
            <a:pPr algn="l">
              <a:lnSpc>
                <a:spcPts val="3500"/>
              </a:lnSpc>
              <a:spcBef>
                <a:spcPct val="0"/>
              </a:spcBef>
            </a:pPr>
            <a:r>
              <a:rPr lang="en-US" b="true" sz="2500">
                <a:solidFill>
                  <a:srgbClr val="FFD944"/>
                </a:solidFill>
                <a:latin typeface="Lato Bold"/>
                <a:ea typeface="Lato Bold"/>
                <a:cs typeface="Lato Bold"/>
                <a:sym typeface="Lato Bold"/>
              </a:rPr>
              <a:t>Training the Model</a:t>
            </a:r>
          </a:p>
        </p:txBody>
      </p:sp>
      <p:sp>
        <p:nvSpPr>
          <p:cNvPr name="TextBox 23" id="23"/>
          <p:cNvSpPr txBox="true"/>
          <p:nvPr/>
        </p:nvSpPr>
        <p:spPr>
          <a:xfrm rot="0">
            <a:off x="9623375" y="7276889"/>
            <a:ext cx="5445149" cy="1163320"/>
          </a:xfrm>
          <a:prstGeom prst="rect">
            <a:avLst/>
          </a:prstGeom>
        </p:spPr>
        <p:txBody>
          <a:bodyPr anchor="t" rtlCol="false" tIns="0" lIns="0" bIns="0" rIns="0">
            <a:spAutoFit/>
          </a:bodyPr>
          <a:lstStyle/>
          <a:p>
            <a:pPr algn="l">
              <a:lnSpc>
                <a:spcPts val="3079"/>
              </a:lnSpc>
              <a:spcBef>
                <a:spcPct val="0"/>
              </a:spcBef>
            </a:pPr>
            <a:r>
              <a:rPr lang="en-US" sz="2199">
                <a:solidFill>
                  <a:srgbClr val="E5E1DA"/>
                </a:solidFill>
                <a:latin typeface="Lato"/>
                <a:ea typeface="Lato"/>
                <a:cs typeface="Lato"/>
                <a:sym typeface="Lato"/>
              </a:rPr>
              <a:t>using matplot and seasborn library, we’ve visualized the confusion matrix for better visual evaluation. </a:t>
            </a:r>
          </a:p>
        </p:txBody>
      </p:sp>
      <p:sp>
        <p:nvSpPr>
          <p:cNvPr name="TextBox 24" id="24"/>
          <p:cNvSpPr txBox="true"/>
          <p:nvPr/>
        </p:nvSpPr>
        <p:spPr>
          <a:xfrm rot="0">
            <a:off x="9623375" y="6667665"/>
            <a:ext cx="5445149" cy="431800"/>
          </a:xfrm>
          <a:prstGeom prst="rect">
            <a:avLst/>
          </a:prstGeom>
        </p:spPr>
        <p:txBody>
          <a:bodyPr anchor="t" rtlCol="false" tIns="0" lIns="0" bIns="0" rIns="0">
            <a:spAutoFit/>
          </a:bodyPr>
          <a:lstStyle/>
          <a:p>
            <a:pPr algn="l">
              <a:lnSpc>
                <a:spcPts val="3500"/>
              </a:lnSpc>
              <a:spcBef>
                <a:spcPct val="0"/>
              </a:spcBef>
            </a:pPr>
            <a:r>
              <a:rPr lang="en-US" b="true" sz="2500">
                <a:solidFill>
                  <a:srgbClr val="FFD944"/>
                </a:solidFill>
                <a:latin typeface="Lato Bold"/>
                <a:ea typeface="Lato Bold"/>
                <a:cs typeface="Lato Bold"/>
                <a:sym typeface="Lato Bold"/>
              </a:rPr>
              <a:t>Visualization </a:t>
            </a:r>
          </a:p>
        </p:txBody>
      </p:sp>
      <p:sp>
        <p:nvSpPr>
          <p:cNvPr name="TextBox 25" id="25"/>
          <p:cNvSpPr txBox="true"/>
          <p:nvPr/>
        </p:nvSpPr>
        <p:spPr>
          <a:xfrm rot="0">
            <a:off x="9601581" y="4112422"/>
            <a:ext cx="5445149" cy="1553845"/>
          </a:xfrm>
          <a:prstGeom prst="rect">
            <a:avLst/>
          </a:prstGeom>
        </p:spPr>
        <p:txBody>
          <a:bodyPr anchor="t" rtlCol="false" tIns="0" lIns="0" bIns="0" rIns="0">
            <a:spAutoFit/>
          </a:bodyPr>
          <a:lstStyle/>
          <a:p>
            <a:pPr algn="l">
              <a:lnSpc>
                <a:spcPts val="3079"/>
              </a:lnSpc>
            </a:pPr>
            <a:r>
              <a:rPr lang="en-US" sz="2199">
                <a:solidFill>
                  <a:srgbClr val="E5E1DA"/>
                </a:solidFill>
                <a:latin typeface="Lato"/>
                <a:ea typeface="Lato"/>
                <a:cs typeface="Lato"/>
                <a:sym typeface="Lato"/>
              </a:rPr>
              <a:t>Types of Model training were used:</a:t>
            </a:r>
          </a:p>
          <a:p>
            <a:pPr algn="l">
              <a:lnSpc>
                <a:spcPts val="3079"/>
              </a:lnSpc>
            </a:pPr>
            <a:r>
              <a:rPr lang="en-US" sz="2199">
                <a:solidFill>
                  <a:srgbClr val="E5E1DA"/>
                </a:solidFill>
                <a:latin typeface="Lato"/>
                <a:ea typeface="Lato"/>
                <a:cs typeface="Lato"/>
                <a:sym typeface="Lato"/>
              </a:rPr>
              <a:t>   </a:t>
            </a:r>
            <a:r>
              <a:rPr lang="en-US" sz="2199">
                <a:solidFill>
                  <a:srgbClr val="E5E1DA"/>
                </a:solidFill>
                <a:latin typeface="Lato"/>
                <a:ea typeface="Lato"/>
                <a:cs typeface="Lato"/>
                <a:sym typeface="Lato"/>
              </a:rPr>
              <a:t>•   Logistic regression</a:t>
            </a:r>
          </a:p>
          <a:p>
            <a:pPr algn="l">
              <a:lnSpc>
                <a:spcPts val="3079"/>
              </a:lnSpc>
            </a:pPr>
            <a:r>
              <a:rPr lang="en-US" sz="2199">
                <a:solidFill>
                  <a:srgbClr val="E5E1DA"/>
                </a:solidFill>
                <a:latin typeface="Lato"/>
                <a:ea typeface="Lato"/>
                <a:cs typeface="Lato"/>
                <a:sym typeface="Lato"/>
              </a:rPr>
              <a:t>   </a:t>
            </a:r>
            <a:r>
              <a:rPr lang="en-US" sz="2199">
                <a:solidFill>
                  <a:srgbClr val="E5E1DA"/>
                </a:solidFill>
                <a:latin typeface="Lato"/>
                <a:ea typeface="Lato"/>
                <a:cs typeface="Lato"/>
                <a:sym typeface="Lato"/>
              </a:rPr>
              <a:t>•   Random Forest </a:t>
            </a:r>
          </a:p>
          <a:p>
            <a:pPr algn="l">
              <a:lnSpc>
                <a:spcPts val="3079"/>
              </a:lnSpc>
              <a:spcBef>
                <a:spcPct val="0"/>
              </a:spcBef>
            </a:pP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6989496">
            <a:off x="-5091968" y="-1340368"/>
            <a:ext cx="11026567" cy="7966695"/>
          </a:xfrm>
          <a:custGeom>
            <a:avLst/>
            <a:gdLst/>
            <a:ahLst/>
            <a:cxnLst/>
            <a:rect r="r" b="b" t="t" l="l"/>
            <a:pathLst>
              <a:path h="7966695" w="11026567">
                <a:moveTo>
                  <a:pt x="0" y="0"/>
                </a:moveTo>
                <a:lnTo>
                  <a:pt x="11026567" y="0"/>
                </a:lnTo>
                <a:lnTo>
                  <a:pt x="11026567" y="7966695"/>
                </a:lnTo>
                <a:lnTo>
                  <a:pt x="0" y="7966695"/>
                </a:lnTo>
                <a:lnTo>
                  <a:pt x="0" y="0"/>
                </a:lnTo>
                <a:close/>
              </a:path>
            </a:pathLst>
          </a:custGeom>
          <a:blipFill>
            <a:blip r:embed="rId2"/>
            <a:stretch>
              <a:fillRect l="0" t="0" r="0" b="0"/>
            </a:stretch>
          </a:blipFill>
        </p:spPr>
      </p:sp>
      <p:grpSp>
        <p:nvGrpSpPr>
          <p:cNvPr name="Group 3" id="3"/>
          <p:cNvGrpSpPr/>
          <p:nvPr/>
        </p:nvGrpSpPr>
        <p:grpSpPr>
          <a:xfrm rot="0">
            <a:off x="1028700" y="3204334"/>
            <a:ext cx="8010208" cy="1024635"/>
            <a:chOff x="0" y="0"/>
            <a:chExt cx="2109684" cy="269863"/>
          </a:xfrm>
        </p:grpSpPr>
        <p:sp>
          <p:nvSpPr>
            <p:cNvPr name="Freeform 4" id="4"/>
            <p:cNvSpPr/>
            <p:nvPr/>
          </p:nvSpPr>
          <p:spPr>
            <a:xfrm flipH="false" flipV="false" rot="0">
              <a:off x="0" y="0"/>
              <a:ext cx="2109685" cy="269863"/>
            </a:xfrm>
            <a:custGeom>
              <a:avLst/>
              <a:gdLst/>
              <a:ahLst/>
              <a:cxnLst/>
              <a:rect r="r" b="b" t="t" l="l"/>
              <a:pathLst>
                <a:path h="269863" w="2109685">
                  <a:moveTo>
                    <a:pt x="57990" y="0"/>
                  </a:moveTo>
                  <a:lnTo>
                    <a:pt x="2051694" y="0"/>
                  </a:lnTo>
                  <a:cubicBezTo>
                    <a:pt x="2067074" y="0"/>
                    <a:pt x="2081824" y="6110"/>
                    <a:pt x="2092700" y="16985"/>
                  </a:cubicBezTo>
                  <a:cubicBezTo>
                    <a:pt x="2103575" y="27860"/>
                    <a:pt x="2109685" y="42610"/>
                    <a:pt x="2109685" y="57990"/>
                  </a:cubicBezTo>
                  <a:lnTo>
                    <a:pt x="2109685" y="211872"/>
                  </a:lnTo>
                  <a:cubicBezTo>
                    <a:pt x="2109685" y="227252"/>
                    <a:pt x="2103575" y="242002"/>
                    <a:pt x="2092700" y="252878"/>
                  </a:cubicBezTo>
                  <a:cubicBezTo>
                    <a:pt x="2081824" y="263753"/>
                    <a:pt x="2067074" y="269863"/>
                    <a:pt x="2051694" y="269863"/>
                  </a:cubicBezTo>
                  <a:lnTo>
                    <a:pt x="57990" y="269863"/>
                  </a:lnTo>
                  <a:cubicBezTo>
                    <a:pt x="42610" y="269863"/>
                    <a:pt x="27860" y="263753"/>
                    <a:pt x="16985" y="252878"/>
                  </a:cubicBezTo>
                  <a:cubicBezTo>
                    <a:pt x="6110" y="242002"/>
                    <a:pt x="0" y="227252"/>
                    <a:pt x="0" y="211872"/>
                  </a:cubicBezTo>
                  <a:lnTo>
                    <a:pt x="0" y="57990"/>
                  </a:lnTo>
                  <a:cubicBezTo>
                    <a:pt x="0" y="42610"/>
                    <a:pt x="6110" y="27860"/>
                    <a:pt x="16985" y="16985"/>
                  </a:cubicBezTo>
                  <a:cubicBezTo>
                    <a:pt x="27860" y="6110"/>
                    <a:pt x="42610" y="0"/>
                    <a:pt x="57990" y="0"/>
                  </a:cubicBezTo>
                  <a:close/>
                </a:path>
              </a:pathLst>
            </a:custGeom>
            <a:solidFill>
              <a:srgbClr val="000000"/>
            </a:solidFill>
            <a:ln w="38100" cap="rnd">
              <a:solidFill>
                <a:srgbClr val="FBF9F1"/>
              </a:solidFill>
              <a:prstDash val="solid"/>
              <a:round/>
            </a:ln>
          </p:spPr>
        </p:sp>
        <p:sp>
          <p:nvSpPr>
            <p:cNvPr name="TextBox 5" id="5"/>
            <p:cNvSpPr txBox="true"/>
            <p:nvPr/>
          </p:nvSpPr>
          <p:spPr>
            <a:xfrm>
              <a:off x="0" y="-38100"/>
              <a:ext cx="2109684" cy="307963"/>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2967116">
            <a:off x="8691170" y="1377244"/>
            <a:ext cx="12892802" cy="9575242"/>
          </a:xfrm>
          <a:custGeom>
            <a:avLst/>
            <a:gdLst/>
            <a:ahLst/>
            <a:cxnLst/>
            <a:rect r="r" b="b" t="t" l="l"/>
            <a:pathLst>
              <a:path h="9575242" w="12892802">
                <a:moveTo>
                  <a:pt x="0" y="0"/>
                </a:moveTo>
                <a:lnTo>
                  <a:pt x="12892803" y="0"/>
                </a:lnTo>
                <a:lnTo>
                  <a:pt x="12892803" y="9575242"/>
                </a:lnTo>
                <a:lnTo>
                  <a:pt x="0" y="9575242"/>
                </a:lnTo>
                <a:lnTo>
                  <a:pt x="0" y="0"/>
                </a:lnTo>
                <a:close/>
              </a:path>
            </a:pathLst>
          </a:custGeom>
          <a:blipFill>
            <a:blip r:embed="rId2"/>
            <a:stretch>
              <a:fillRect l="0" t="0" r="-2793" b="0"/>
            </a:stretch>
          </a:blipFill>
        </p:spPr>
      </p:sp>
      <p:grpSp>
        <p:nvGrpSpPr>
          <p:cNvPr name="Group 7" id="7"/>
          <p:cNvGrpSpPr/>
          <p:nvPr/>
        </p:nvGrpSpPr>
        <p:grpSpPr>
          <a:xfrm rot="0">
            <a:off x="1028700" y="4681217"/>
            <a:ext cx="8010208" cy="2636192"/>
            <a:chOff x="0" y="0"/>
            <a:chExt cx="2109684" cy="694306"/>
          </a:xfrm>
        </p:grpSpPr>
        <p:sp>
          <p:nvSpPr>
            <p:cNvPr name="Freeform 8" id="8"/>
            <p:cNvSpPr/>
            <p:nvPr/>
          </p:nvSpPr>
          <p:spPr>
            <a:xfrm flipH="false" flipV="false" rot="0">
              <a:off x="0" y="0"/>
              <a:ext cx="2109685" cy="694306"/>
            </a:xfrm>
            <a:custGeom>
              <a:avLst/>
              <a:gdLst/>
              <a:ahLst/>
              <a:cxnLst/>
              <a:rect r="r" b="b" t="t" l="l"/>
              <a:pathLst>
                <a:path h="694306" w="2109685">
                  <a:moveTo>
                    <a:pt x="19330" y="0"/>
                  </a:moveTo>
                  <a:lnTo>
                    <a:pt x="2090354" y="0"/>
                  </a:lnTo>
                  <a:cubicBezTo>
                    <a:pt x="2101030" y="0"/>
                    <a:pt x="2109685" y="8654"/>
                    <a:pt x="2109685" y="19330"/>
                  </a:cubicBezTo>
                  <a:lnTo>
                    <a:pt x="2109685" y="674976"/>
                  </a:lnTo>
                  <a:cubicBezTo>
                    <a:pt x="2109685" y="685651"/>
                    <a:pt x="2101030" y="694306"/>
                    <a:pt x="2090354" y="694306"/>
                  </a:cubicBezTo>
                  <a:lnTo>
                    <a:pt x="19330" y="694306"/>
                  </a:lnTo>
                  <a:cubicBezTo>
                    <a:pt x="14203" y="694306"/>
                    <a:pt x="9287" y="692269"/>
                    <a:pt x="5662" y="688644"/>
                  </a:cubicBezTo>
                  <a:cubicBezTo>
                    <a:pt x="2037" y="685019"/>
                    <a:pt x="0" y="680102"/>
                    <a:pt x="0" y="674976"/>
                  </a:cubicBezTo>
                  <a:lnTo>
                    <a:pt x="0" y="19330"/>
                  </a:lnTo>
                  <a:cubicBezTo>
                    <a:pt x="0" y="14203"/>
                    <a:pt x="2037" y="9287"/>
                    <a:pt x="5662" y="5662"/>
                  </a:cubicBezTo>
                  <a:cubicBezTo>
                    <a:pt x="9287" y="2037"/>
                    <a:pt x="14203" y="0"/>
                    <a:pt x="19330" y="0"/>
                  </a:cubicBezTo>
                  <a:close/>
                </a:path>
              </a:pathLst>
            </a:custGeom>
            <a:solidFill>
              <a:srgbClr val="FBF9F1"/>
            </a:solidFill>
            <a:ln w="38100" cap="sq">
              <a:solidFill>
                <a:srgbClr val="FBF9F1"/>
              </a:solidFill>
              <a:prstDash val="solid"/>
              <a:miter/>
            </a:ln>
          </p:spPr>
        </p:sp>
        <p:sp>
          <p:nvSpPr>
            <p:cNvPr name="TextBox 9" id="9"/>
            <p:cNvSpPr txBox="true"/>
            <p:nvPr/>
          </p:nvSpPr>
          <p:spPr>
            <a:xfrm>
              <a:off x="0" y="-38100"/>
              <a:ext cx="2109684" cy="732406"/>
            </a:xfrm>
            <a:prstGeom prst="rect">
              <a:avLst/>
            </a:prstGeom>
          </p:spPr>
          <p:txBody>
            <a:bodyPr anchor="ctr" rtlCol="false" tIns="50800" lIns="50800" bIns="50800" rIns="50800"/>
            <a:lstStyle/>
            <a:p>
              <a:pPr algn="ctr">
                <a:lnSpc>
                  <a:spcPts val="2659"/>
                </a:lnSpc>
              </a:pPr>
            </a:p>
          </p:txBody>
        </p:sp>
      </p:grpSp>
      <p:sp>
        <p:nvSpPr>
          <p:cNvPr name="Freeform 10" id="10"/>
          <p:cNvSpPr/>
          <p:nvPr/>
        </p:nvSpPr>
        <p:spPr>
          <a:xfrm flipH="false" flipV="false" rot="0">
            <a:off x="8334444" y="3486324"/>
            <a:ext cx="457200" cy="460655"/>
          </a:xfrm>
          <a:custGeom>
            <a:avLst/>
            <a:gdLst/>
            <a:ahLst/>
            <a:cxnLst/>
            <a:rect r="r" b="b" t="t" l="l"/>
            <a:pathLst>
              <a:path h="460655" w="457200">
                <a:moveTo>
                  <a:pt x="0" y="0"/>
                </a:moveTo>
                <a:lnTo>
                  <a:pt x="457200" y="0"/>
                </a:lnTo>
                <a:lnTo>
                  <a:pt x="457200" y="460655"/>
                </a:lnTo>
                <a:lnTo>
                  <a:pt x="0" y="460655"/>
                </a:lnTo>
                <a:lnTo>
                  <a:pt x="0" y="0"/>
                </a:lnTo>
                <a:close/>
              </a:path>
            </a:pathLst>
          </a:custGeom>
          <a:blipFill>
            <a:blip r:embed="rId3"/>
            <a:stretch>
              <a:fillRect l="0" t="0" r="0" b="0"/>
            </a:stretch>
          </a:blipFill>
        </p:spPr>
      </p:sp>
      <p:grpSp>
        <p:nvGrpSpPr>
          <p:cNvPr name="Group 11" id="11"/>
          <p:cNvGrpSpPr/>
          <p:nvPr/>
        </p:nvGrpSpPr>
        <p:grpSpPr>
          <a:xfrm rot="0">
            <a:off x="9249092" y="3175759"/>
            <a:ext cx="8010208" cy="1024635"/>
            <a:chOff x="0" y="0"/>
            <a:chExt cx="2109684" cy="269863"/>
          </a:xfrm>
        </p:grpSpPr>
        <p:sp>
          <p:nvSpPr>
            <p:cNvPr name="Freeform 12" id="12"/>
            <p:cNvSpPr/>
            <p:nvPr/>
          </p:nvSpPr>
          <p:spPr>
            <a:xfrm flipH="false" flipV="false" rot="0">
              <a:off x="0" y="0"/>
              <a:ext cx="2109685" cy="269863"/>
            </a:xfrm>
            <a:custGeom>
              <a:avLst/>
              <a:gdLst/>
              <a:ahLst/>
              <a:cxnLst/>
              <a:rect r="r" b="b" t="t" l="l"/>
              <a:pathLst>
                <a:path h="269863" w="2109685">
                  <a:moveTo>
                    <a:pt x="57990" y="0"/>
                  </a:moveTo>
                  <a:lnTo>
                    <a:pt x="2051694" y="0"/>
                  </a:lnTo>
                  <a:cubicBezTo>
                    <a:pt x="2067074" y="0"/>
                    <a:pt x="2081824" y="6110"/>
                    <a:pt x="2092700" y="16985"/>
                  </a:cubicBezTo>
                  <a:cubicBezTo>
                    <a:pt x="2103575" y="27860"/>
                    <a:pt x="2109685" y="42610"/>
                    <a:pt x="2109685" y="57990"/>
                  </a:cubicBezTo>
                  <a:lnTo>
                    <a:pt x="2109685" y="211872"/>
                  </a:lnTo>
                  <a:cubicBezTo>
                    <a:pt x="2109685" y="227252"/>
                    <a:pt x="2103575" y="242002"/>
                    <a:pt x="2092700" y="252878"/>
                  </a:cubicBezTo>
                  <a:cubicBezTo>
                    <a:pt x="2081824" y="263753"/>
                    <a:pt x="2067074" y="269863"/>
                    <a:pt x="2051694" y="269863"/>
                  </a:cubicBezTo>
                  <a:lnTo>
                    <a:pt x="57990" y="269863"/>
                  </a:lnTo>
                  <a:cubicBezTo>
                    <a:pt x="42610" y="269863"/>
                    <a:pt x="27860" y="263753"/>
                    <a:pt x="16985" y="252878"/>
                  </a:cubicBezTo>
                  <a:cubicBezTo>
                    <a:pt x="6110" y="242002"/>
                    <a:pt x="0" y="227252"/>
                    <a:pt x="0" y="211872"/>
                  </a:cubicBezTo>
                  <a:lnTo>
                    <a:pt x="0" y="57990"/>
                  </a:lnTo>
                  <a:cubicBezTo>
                    <a:pt x="0" y="42610"/>
                    <a:pt x="6110" y="27860"/>
                    <a:pt x="16985" y="16985"/>
                  </a:cubicBezTo>
                  <a:cubicBezTo>
                    <a:pt x="27860" y="6110"/>
                    <a:pt x="42610" y="0"/>
                    <a:pt x="57990" y="0"/>
                  </a:cubicBezTo>
                  <a:close/>
                </a:path>
              </a:pathLst>
            </a:custGeom>
            <a:solidFill>
              <a:srgbClr val="000000"/>
            </a:solidFill>
            <a:ln w="38100" cap="rnd">
              <a:solidFill>
                <a:srgbClr val="FBF9F1"/>
              </a:solidFill>
              <a:prstDash val="solid"/>
              <a:round/>
            </a:ln>
          </p:spPr>
        </p:sp>
        <p:sp>
          <p:nvSpPr>
            <p:cNvPr name="TextBox 13" id="13"/>
            <p:cNvSpPr txBox="true"/>
            <p:nvPr/>
          </p:nvSpPr>
          <p:spPr>
            <a:xfrm>
              <a:off x="0" y="-38100"/>
              <a:ext cx="2109684" cy="307963"/>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9384682" y="4681217"/>
            <a:ext cx="8010208" cy="2636192"/>
            <a:chOff x="0" y="0"/>
            <a:chExt cx="2109684" cy="694306"/>
          </a:xfrm>
        </p:grpSpPr>
        <p:sp>
          <p:nvSpPr>
            <p:cNvPr name="Freeform 15" id="15"/>
            <p:cNvSpPr/>
            <p:nvPr/>
          </p:nvSpPr>
          <p:spPr>
            <a:xfrm flipH="false" flipV="false" rot="0">
              <a:off x="0" y="0"/>
              <a:ext cx="2109685" cy="694306"/>
            </a:xfrm>
            <a:custGeom>
              <a:avLst/>
              <a:gdLst/>
              <a:ahLst/>
              <a:cxnLst/>
              <a:rect r="r" b="b" t="t" l="l"/>
              <a:pathLst>
                <a:path h="694306" w="2109685">
                  <a:moveTo>
                    <a:pt x="19330" y="0"/>
                  </a:moveTo>
                  <a:lnTo>
                    <a:pt x="2090354" y="0"/>
                  </a:lnTo>
                  <a:cubicBezTo>
                    <a:pt x="2101030" y="0"/>
                    <a:pt x="2109685" y="8654"/>
                    <a:pt x="2109685" y="19330"/>
                  </a:cubicBezTo>
                  <a:lnTo>
                    <a:pt x="2109685" y="674976"/>
                  </a:lnTo>
                  <a:cubicBezTo>
                    <a:pt x="2109685" y="685651"/>
                    <a:pt x="2101030" y="694306"/>
                    <a:pt x="2090354" y="694306"/>
                  </a:cubicBezTo>
                  <a:lnTo>
                    <a:pt x="19330" y="694306"/>
                  </a:lnTo>
                  <a:cubicBezTo>
                    <a:pt x="14203" y="694306"/>
                    <a:pt x="9287" y="692269"/>
                    <a:pt x="5662" y="688644"/>
                  </a:cubicBezTo>
                  <a:cubicBezTo>
                    <a:pt x="2037" y="685019"/>
                    <a:pt x="0" y="680102"/>
                    <a:pt x="0" y="674976"/>
                  </a:cubicBezTo>
                  <a:lnTo>
                    <a:pt x="0" y="19330"/>
                  </a:lnTo>
                  <a:cubicBezTo>
                    <a:pt x="0" y="14203"/>
                    <a:pt x="2037" y="9287"/>
                    <a:pt x="5662" y="5662"/>
                  </a:cubicBezTo>
                  <a:cubicBezTo>
                    <a:pt x="9287" y="2037"/>
                    <a:pt x="14203" y="0"/>
                    <a:pt x="19330" y="0"/>
                  </a:cubicBezTo>
                  <a:close/>
                </a:path>
              </a:pathLst>
            </a:custGeom>
            <a:solidFill>
              <a:srgbClr val="FBF9F1"/>
            </a:solidFill>
            <a:ln w="38100" cap="sq">
              <a:solidFill>
                <a:srgbClr val="FBF9F1"/>
              </a:solidFill>
              <a:prstDash val="solid"/>
              <a:miter/>
            </a:ln>
          </p:spPr>
        </p:sp>
        <p:sp>
          <p:nvSpPr>
            <p:cNvPr name="TextBox 16" id="16"/>
            <p:cNvSpPr txBox="true"/>
            <p:nvPr/>
          </p:nvSpPr>
          <p:spPr>
            <a:xfrm>
              <a:off x="0" y="-38100"/>
              <a:ext cx="2109684" cy="732406"/>
            </a:xfrm>
            <a:prstGeom prst="rect">
              <a:avLst/>
            </a:prstGeom>
          </p:spPr>
          <p:txBody>
            <a:bodyPr anchor="ctr" rtlCol="false" tIns="50800" lIns="50800" bIns="50800" rIns="50800"/>
            <a:lstStyle/>
            <a:p>
              <a:pPr algn="ctr">
                <a:lnSpc>
                  <a:spcPts val="2659"/>
                </a:lnSpc>
              </a:pPr>
            </a:p>
          </p:txBody>
        </p:sp>
      </p:grpSp>
      <p:sp>
        <p:nvSpPr>
          <p:cNvPr name="Freeform 17" id="17"/>
          <p:cNvSpPr/>
          <p:nvPr/>
        </p:nvSpPr>
        <p:spPr>
          <a:xfrm flipH="false" flipV="false" rot="0">
            <a:off x="16554836" y="3486324"/>
            <a:ext cx="457200" cy="460655"/>
          </a:xfrm>
          <a:custGeom>
            <a:avLst/>
            <a:gdLst/>
            <a:ahLst/>
            <a:cxnLst/>
            <a:rect r="r" b="b" t="t" l="l"/>
            <a:pathLst>
              <a:path h="460655" w="457200">
                <a:moveTo>
                  <a:pt x="0" y="0"/>
                </a:moveTo>
                <a:lnTo>
                  <a:pt x="457200" y="0"/>
                </a:lnTo>
                <a:lnTo>
                  <a:pt x="457200" y="460655"/>
                </a:lnTo>
                <a:lnTo>
                  <a:pt x="0" y="460655"/>
                </a:lnTo>
                <a:lnTo>
                  <a:pt x="0" y="0"/>
                </a:lnTo>
                <a:close/>
              </a:path>
            </a:pathLst>
          </a:custGeom>
          <a:blipFill>
            <a:blip r:embed="rId3"/>
            <a:stretch>
              <a:fillRect l="0" t="0" r="0" b="0"/>
            </a:stretch>
          </a:blipFill>
        </p:spPr>
      </p:sp>
      <p:sp>
        <p:nvSpPr>
          <p:cNvPr name="Freeform 18" id="18"/>
          <p:cNvSpPr/>
          <p:nvPr/>
        </p:nvSpPr>
        <p:spPr>
          <a:xfrm flipH="false" flipV="false" rot="0">
            <a:off x="17012036" y="9258300"/>
            <a:ext cx="650410" cy="650410"/>
          </a:xfrm>
          <a:custGeom>
            <a:avLst/>
            <a:gdLst/>
            <a:ahLst/>
            <a:cxnLst/>
            <a:rect r="r" b="b" t="t" l="l"/>
            <a:pathLst>
              <a:path h="650410" w="650410">
                <a:moveTo>
                  <a:pt x="0" y="0"/>
                </a:moveTo>
                <a:lnTo>
                  <a:pt x="650410" y="0"/>
                </a:lnTo>
                <a:lnTo>
                  <a:pt x="650410" y="650410"/>
                </a:lnTo>
                <a:lnTo>
                  <a:pt x="0" y="65041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9" id="19"/>
          <p:cNvGrpSpPr/>
          <p:nvPr/>
        </p:nvGrpSpPr>
        <p:grpSpPr>
          <a:xfrm rot="0">
            <a:off x="1246681" y="1242201"/>
            <a:ext cx="15765355" cy="790558"/>
            <a:chOff x="0" y="0"/>
            <a:chExt cx="3416103" cy="171301"/>
          </a:xfrm>
        </p:grpSpPr>
        <p:sp>
          <p:nvSpPr>
            <p:cNvPr name="Freeform 20" id="20"/>
            <p:cNvSpPr/>
            <p:nvPr/>
          </p:nvSpPr>
          <p:spPr>
            <a:xfrm flipH="false" flipV="false" rot="0">
              <a:off x="0" y="0"/>
              <a:ext cx="3416103" cy="171301"/>
            </a:xfrm>
            <a:custGeom>
              <a:avLst/>
              <a:gdLst/>
              <a:ahLst/>
              <a:cxnLst/>
              <a:rect r="r" b="b" t="t" l="l"/>
              <a:pathLst>
                <a:path h="171301" w="3416103">
                  <a:moveTo>
                    <a:pt x="29464" y="0"/>
                  </a:moveTo>
                  <a:lnTo>
                    <a:pt x="3386639" y="0"/>
                  </a:lnTo>
                  <a:cubicBezTo>
                    <a:pt x="3394453" y="0"/>
                    <a:pt x="3401948" y="3104"/>
                    <a:pt x="3407473" y="8630"/>
                  </a:cubicBezTo>
                  <a:cubicBezTo>
                    <a:pt x="3412999" y="14156"/>
                    <a:pt x="3416103" y="21650"/>
                    <a:pt x="3416103" y="29464"/>
                  </a:cubicBezTo>
                  <a:lnTo>
                    <a:pt x="3416103" y="141837"/>
                  </a:lnTo>
                  <a:cubicBezTo>
                    <a:pt x="3416103" y="149652"/>
                    <a:pt x="3412999" y="157146"/>
                    <a:pt x="3407473" y="162672"/>
                  </a:cubicBezTo>
                  <a:cubicBezTo>
                    <a:pt x="3401948" y="168197"/>
                    <a:pt x="3394453" y="171301"/>
                    <a:pt x="3386639" y="171301"/>
                  </a:cubicBezTo>
                  <a:lnTo>
                    <a:pt x="29464" y="171301"/>
                  </a:lnTo>
                  <a:cubicBezTo>
                    <a:pt x="21650" y="171301"/>
                    <a:pt x="14156" y="168197"/>
                    <a:pt x="8630" y="162672"/>
                  </a:cubicBezTo>
                  <a:cubicBezTo>
                    <a:pt x="3104" y="157146"/>
                    <a:pt x="0" y="149652"/>
                    <a:pt x="0" y="141837"/>
                  </a:cubicBezTo>
                  <a:lnTo>
                    <a:pt x="0" y="29464"/>
                  </a:lnTo>
                  <a:cubicBezTo>
                    <a:pt x="0" y="21650"/>
                    <a:pt x="3104" y="14156"/>
                    <a:pt x="8630" y="8630"/>
                  </a:cubicBezTo>
                  <a:cubicBezTo>
                    <a:pt x="14156" y="3104"/>
                    <a:pt x="21650" y="0"/>
                    <a:pt x="29464" y="0"/>
                  </a:cubicBezTo>
                  <a:close/>
                </a:path>
              </a:pathLst>
            </a:custGeom>
            <a:solidFill>
              <a:srgbClr val="000000">
                <a:alpha val="0"/>
              </a:srgbClr>
            </a:solidFill>
            <a:ln w="38100" cap="rnd">
              <a:solidFill>
                <a:srgbClr val="FBF9F1"/>
              </a:solidFill>
              <a:prstDash val="solid"/>
              <a:round/>
            </a:ln>
          </p:spPr>
        </p:sp>
        <p:sp>
          <p:nvSpPr>
            <p:cNvPr name="TextBox 21" id="21"/>
            <p:cNvSpPr txBox="true"/>
            <p:nvPr/>
          </p:nvSpPr>
          <p:spPr>
            <a:xfrm>
              <a:off x="0" y="-38100"/>
              <a:ext cx="3416103" cy="209401"/>
            </a:xfrm>
            <a:prstGeom prst="rect">
              <a:avLst/>
            </a:prstGeom>
          </p:spPr>
          <p:txBody>
            <a:bodyPr anchor="ctr" rtlCol="false" tIns="50800" lIns="50800" bIns="50800" rIns="50800"/>
            <a:lstStyle/>
            <a:p>
              <a:pPr algn="ctr">
                <a:lnSpc>
                  <a:spcPts val="2659"/>
                </a:lnSpc>
              </a:pPr>
            </a:p>
          </p:txBody>
        </p:sp>
      </p:grpSp>
      <p:sp>
        <p:nvSpPr>
          <p:cNvPr name="TextBox 22" id="22"/>
          <p:cNvSpPr txBox="true"/>
          <p:nvPr/>
        </p:nvSpPr>
        <p:spPr>
          <a:xfrm rot="0">
            <a:off x="1504564" y="3380737"/>
            <a:ext cx="6667955" cy="509905"/>
          </a:xfrm>
          <a:prstGeom prst="rect">
            <a:avLst/>
          </a:prstGeom>
        </p:spPr>
        <p:txBody>
          <a:bodyPr anchor="t" rtlCol="false" tIns="0" lIns="0" bIns="0" rIns="0">
            <a:spAutoFit/>
          </a:bodyPr>
          <a:lstStyle/>
          <a:p>
            <a:pPr algn="l">
              <a:lnSpc>
                <a:spcPts val="3919"/>
              </a:lnSpc>
              <a:spcBef>
                <a:spcPct val="0"/>
              </a:spcBef>
            </a:pPr>
            <a:r>
              <a:rPr lang="en-US" b="true" sz="2799">
                <a:solidFill>
                  <a:srgbClr val="FBF9F1"/>
                </a:solidFill>
                <a:latin typeface="Poppins Bold"/>
                <a:ea typeface="Poppins Bold"/>
                <a:cs typeface="Poppins Bold"/>
                <a:sym typeface="Poppins Bold"/>
              </a:rPr>
              <a:t>WHY LOGISTIC REGRESSION</a:t>
            </a:r>
          </a:p>
        </p:txBody>
      </p:sp>
      <p:sp>
        <p:nvSpPr>
          <p:cNvPr name="TextBox 23" id="23"/>
          <p:cNvSpPr txBox="true"/>
          <p:nvPr/>
        </p:nvSpPr>
        <p:spPr>
          <a:xfrm rot="0">
            <a:off x="1504564" y="4986310"/>
            <a:ext cx="7058480" cy="1944370"/>
          </a:xfrm>
          <a:prstGeom prst="rect">
            <a:avLst/>
          </a:prstGeom>
        </p:spPr>
        <p:txBody>
          <a:bodyPr anchor="t" rtlCol="false" tIns="0" lIns="0" bIns="0" rIns="0">
            <a:spAutoFit/>
          </a:bodyPr>
          <a:lstStyle/>
          <a:p>
            <a:pPr algn="l" marL="474979" indent="-237490" lvl="1">
              <a:lnSpc>
                <a:spcPts val="3079"/>
              </a:lnSpc>
              <a:buFont typeface="Arial"/>
              <a:buChar char="•"/>
            </a:pPr>
            <a:r>
              <a:rPr lang="en-US" sz="2199">
                <a:solidFill>
                  <a:srgbClr val="000000"/>
                </a:solidFill>
                <a:latin typeface="Lato"/>
                <a:ea typeface="Lato"/>
                <a:cs typeface="Lato"/>
                <a:sym typeface="Lato"/>
              </a:rPr>
              <a:t>Simplicity and Interpretability</a:t>
            </a:r>
          </a:p>
          <a:p>
            <a:pPr algn="l" marL="474979" indent="-237490" lvl="1">
              <a:lnSpc>
                <a:spcPts val="3079"/>
              </a:lnSpc>
              <a:spcBef>
                <a:spcPct val="0"/>
              </a:spcBef>
              <a:buFont typeface="Arial"/>
              <a:buChar char="•"/>
            </a:pPr>
            <a:r>
              <a:rPr lang="en-US" sz="2199">
                <a:solidFill>
                  <a:srgbClr val="000000"/>
                </a:solidFill>
                <a:latin typeface="Lato"/>
                <a:ea typeface="Lato"/>
                <a:cs typeface="Lato"/>
                <a:sym typeface="Lato"/>
              </a:rPr>
              <a:t>Speed and Efficiency: Logistic Regression is computationally efficient and trains faster than many other algorithms, especially on large datasets which is our case</a:t>
            </a:r>
          </a:p>
        </p:txBody>
      </p:sp>
      <p:sp>
        <p:nvSpPr>
          <p:cNvPr name="TextBox 24" id="24"/>
          <p:cNvSpPr txBox="true"/>
          <p:nvPr/>
        </p:nvSpPr>
        <p:spPr>
          <a:xfrm rot="0">
            <a:off x="9724956" y="3171187"/>
            <a:ext cx="6665953" cy="1005205"/>
          </a:xfrm>
          <a:prstGeom prst="rect">
            <a:avLst/>
          </a:prstGeom>
        </p:spPr>
        <p:txBody>
          <a:bodyPr anchor="t" rtlCol="false" tIns="0" lIns="0" bIns="0" rIns="0">
            <a:spAutoFit/>
          </a:bodyPr>
          <a:lstStyle/>
          <a:p>
            <a:pPr algn="l">
              <a:lnSpc>
                <a:spcPts val="3919"/>
              </a:lnSpc>
              <a:spcBef>
                <a:spcPct val="0"/>
              </a:spcBef>
            </a:pPr>
            <a:r>
              <a:rPr lang="en-US" b="true" sz="2799">
                <a:solidFill>
                  <a:srgbClr val="FBF9F1"/>
                </a:solidFill>
                <a:latin typeface="Poppins Bold"/>
                <a:ea typeface="Poppins Bold"/>
                <a:cs typeface="Poppins Bold"/>
                <a:sym typeface="Poppins Bold"/>
              </a:rPr>
              <a:t>TRAINING THE MODEL USING SCIKIT LEARN</a:t>
            </a:r>
          </a:p>
        </p:txBody>
      </p:sp>
      <p:sp>
        <p:nvSpPr>
          <p:cNvPr name="Freeform 25" id="25"/>
          <p:cNvSpPr/>
          <p:nvPr/>
        </p:nvSpPr>
        <p:spPr>
          <a:xfrm flipH="false" flipV="false" rot="0">
            <a:off x="1648878" y="1420056"/>
            <a:ext cx="434848" cy="434848"/>
          </a:xfrm>
          <a:custGeom>
            <a:avLst/>
            <a:gdLst/>
            <a:ahLst/>
            <a:cxnLst/>
            <a:rect r="r" b="b" t="t" l="l"/>
            <a:pathLst>
              <a:path h="434848" w="434848">
                <a:moveTo>
                  <a:pt x="0" y="0"/>
                </a:moveTo>
                <a:lnTo>
                  <a:pt x="434847" y="0"/>
                </a:lnTo>
                <a:lnTo>
                  <a:pt x="434847" y="434848"/>
                </a:lnTo>
                <a:lnTo>
                  <a:pt x="0" y="43484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26" id="26"/>
          <p:cNvSpPr txBox="true"/>
          <p:nvPr/>
        </p:nvSpPr>
        <p:spPr>
          <a:xfrm rot="0">
            <a:off x="2230476" y="1153292"/>
            <a:ext cx="6561169" cy="863600"/>
          </a:xfrm>
          <a:prstGeom prst="rect">
            <a:avLst/>
          </a:prstGeom>
        </p:spPr>
        <p:txBody>
          <a:bodyPr anchor="t" rtlCol="false" tIns="0" lIns="0" bIns="0" rIns="0">
            <a:spAutoFit/>
          </a:bodyPr>
          <a:lstStyle/>
          <a:p>
            <a:pPr algn="l">
              <a:lnSpc>
                <a:spcPts val="7000"/>
              </a:lnSpc>
              <a:spcBef>
                <a:spcPct val="0"/>
              </a:spcBef>
            </a:pPr>
            <a:r>
              <a:rPr lang="en-US" b="true" sz="5000">
                <a:solidFill>
                  <a:srgbClr val="E5E1DA"/>
                </a:solidFill>
                <a:latin typeface="Lato Bold"/>
                <a:ea typeface="Lato Bold"/>
                <a:cs typeface="Lato Bold"/>
                <a:sym typeface="Lato Bold"/>
              </a:rPr>
              <a:t>Logistic Regression</a:t>
            </a:r>
          </a:p>
        </p:txBody>
      </p:sp>
      <p:sp>
        <p:nvSpPr>
          <p:cNvPr name="TextBox 27" id="27"/>
          <p:cNvSpPr txBox="true"/>
          <p:nvPr/>
        </p:nvSpPr>
        <p:spPr>
          <a:xfrm rot="0">
            <a:off x="9384682" y="5309068"/>
            <a:ext cx="8010208" cy="1736725"/>
          </a:xfrm>
          <a:prstGeom prst="rect">
            <a:avLst/>
          </a:prstGeom>
        </p:spPr>
        <p:txBody>
          <a:bodyPr anchor="t" rtlCol="false" tIns="0" lIns="0" bIns="0" rIns="0">
            <a:spAutoFit/>
          </a:bodyPr>
          <a:lstStyle/>
          <a:p>
            <a:pPr algn="ctr">
              <a:lnSpc>
                <a:spcPts val="3499"/>
              </a:lnSpc>
            </a:pPr>
            <a:r>
              <a:rPr lang="en-US" sz="2499">
                <a:solidFill>
                  <a:srgbClr val="000000"/>
                </a:solidFill>
                <a:latin typeface="Lato"/>
                <a:ea typeface="Lato"/>
                <a:cs typeface="Lato"/>
                <a:sym typeface="Lato"/>
              </a:rPr>
              <a:t>Training the model using scikit-learn library:</a:t>
            </a:r>
          </a:p>
          <a:p>
            <a:pPr algn="ctr">
              <a:lnSpc>
                <a:spcPts val="3499"/>
              </a:lnSpc>
            </a:pPr>
            <a:r>
              <a:rPr lang="en-US" sz="2499" b="true">
                <a:solidFill>
                  <a:srgbClr val="000000"/>
                </a:solidFill>
                <a:latin typeface="Lato Bold"/>
                <a:ea typeface="Lato Bold"/>
                <a:cs typeface="Lato Bold"/>
                <a:sym typeface="Lato Bold"/>
              </a:rPr>
              <a:t>log_model=LogisticRegression(max_iter=1000)</a:t>
            </a:r>
          </a:p>
          <a:p>
            <a:pPr algn="ctr">
              <a:lnSpc>
                <a:spcPts val="3499"/>
              </a:lnSpc>
            </a:pPr>
          </a:p>
          <a:p>
            <a:pPr algn="ctr">
              <a:lnSpc>
                <a:spcPts val="3499"/>
              </a:lnSpc>
              <a:spcBef>
                <a:spcPct val="0"/>
              </a:spcBef>
            </a:pP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true" rot="-4983476">
            <a:off x="-2892749" y="-954371"/>
            <a:ext cx="7674102" cy="8229600"/>
          </a:xfrm>
          <a:custGeom>
            <a:avLst/>
            <a:gdLst/>
            <a:ahLst/>
            <a:cxnLst/>
            <a:rect r="r" b="b" t="t" l="l"/>
            <a:pathLst>
              <a:path h="8229600" w="7674102">
                <a:moveTo>
                  <a:pt x="0" y="8229600"/>
                </a:moveTo>
                <a:lnTo>
                  <a:pt x="7674102" y="8229600"/>
                </a:lnTo>
                <a:lnTo>
                  <a:pt x="7674102" y="0"/>
                </a:lnTo>
                <a:lnTo>
                  <a:pt x="0" y="0"/>
                </a:lnTo>
                <a:lnTo>
                  <a:pt x="0" y="8229600"/>
                </a:lnTo>
                <a:close/>
              </a:path>
            </a:pathLst>
          </a:custGeom>
          <a:blipFill>
            <a:blip r:embed="rId2"/>
            <a:stretch>
              <a:fillRect l="0" t="0" r="0" b="0"/>
            </a:stretch>
          </a:blipFill>
        </p:spPr>
      </p:sp>
      <p:sp>
        <p:nvSpPr>
          <p:cNvPr name="Freeform 3" id="3"/>
          <p:cNvSpPr/>
          <p:nvPr/>
        </p:nvSpPr>
        <p:spPr>
          <a:xfrm flipH="false" flipV="false" rot="0">
            <a:off x="15372182" y="7222393"/>
            <a:ext cx="6195600" cy="3384081"/>
          </a:xfrm>
          <a:custGeom>
            <a:avLst/>
            <a:gdLst/>
            <a:ahLst/>
            <a:cxnLst/>
            <a:rect r="r" b="b" t="t" l="l"/>
            <a:pathLst>
              <a:path h="3384081" w="6195600">
                <a:moveTo>
                  <a:pt x="0" y="0"/>
                </a:moveTo>
                <a:lnTo>
                  <a:pt x="6195601" y="0"/>
                </a:lnTo>
                <a:lnTo>
                  <a:pt x="6195601" y="3384081"/>
                </a:lnTo>
                <a:lnTo>
                  <a:pt x="0" y="3384081"/>
                </a:lnTo>
                <a:lnTo>
                  <a:pt x="0" y="0"/>
                </a:lnTo>
                <a:close/>
              </a:path>
            </a:pathLst>
          </a:custGeom>
          <a:blipFill>
            <a:blip r:embed="rId3"/>
            <a:stretch>
              <a:fillRect l="-9750" t="0" r="0" b="-143185"/>
            </a:stretch>
          </a:blipFill>
        </p:spPr>
      </p:sp>
      <p:grpSp>
        <p:nvGrpSpPr>
          <p:cNvPr name="Group 4" id="4"/>
          <p:cNvGrpSpPr/>
          <p:nvPr/>
        </p:nvGrpSpPr>
        <p:grpSpPr>
          <a:xfrm rot="0">
            <a:off x="1831659" y="740350"/>
            <a:ext cx="1240483" cy="1240483"/>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76200" cap="sq">
              <a:solidFill>
                <a:srgbClr val="FFFFFF"/>
              </a:solidFill>
              <a:prstDash val="solid"/>
              <a:miter/>
            </a:ln>
          </p:spPr>
        </p:sp>
        <p:sp>
          <p:nvSpPr>
            <p:cNvPr name="TextBox 6" id="6"/>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7" id="7"/>
          <p:cNvGrpSpPr/>
          <p:nvPr/>
        </p:nvGrpSpPr>
        <p:grpSpPr>
          <a:xfrm rot="0">
            <a:off x="1840000" y="5848897"/>
            <a:ext cx="1240483" cy="1240483"/>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76200" cap="sq">
              <a:solidFill>
                <a:srgbClr val="FFFFFF"/>
              </a:solidFill>
              <a:prstDash val="solid"/>
              <a:miter/>
            </a:ln>
          </p:spPr>
        </p:sp>
        <p:sp>
          <p:nvSpPr>
            <p:cNvPr name="TextBox 9" id="9"/>
            <p:cNvSpPr txBox="true"/>
            <p:nvPr/>
          </p:nvSpPr>
          <p:spPr>
            <a:xfrm>
              <a:off x="76200" y="38100"/>
              <a:ext cx="660400" cy="698500"/>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Freeform 10" id="10"/>
          <p:cNvSpPr/>
          <p:nvPr/>
        </p:nvSpPr>
        <p:spPr>
          <a:xfrm flipH="false" flipV="false" rot="0">
            <a:off x="3392183" y="1042456"/>
            <a:ext cx="13444895" cy="739469"/>
          </a:xfrm>
          <a:custGeom>
            <a:avLst/>
            <a:gdLst/>
            <a:ahLst/>
            <a:cxnLst/>
            <a:rect r="r" b="b" t="t" l="l"/>
            <a:pathLst>
              <a:path h="739469" w="13444895">
                <a:moveTo>
                  <a:pt x="0" y="0"/>
                </a:moveTo>
                <a:lnTo>
                  <a:pt x="13444895" y="0"/>
                </a:lnTo>
                <a:lnTo>
                  <a:pt x="13444895" y="739469"/>
                </a:lnTo>
                <a:lnTo>
                  <a:pt x="0" y="739469"/>
                </a:lnTo>
                <a:lnTo>
                  <a:pt x="0" y="0"/>
                </a:lnTo>
                <a:close/>
              </a:path>
            </a:pathLst>
          </a:custGeom>
          <a:blipFill>
            <a:blip r:embed="rId4"/>
            <a:stretch>
              <a:fillRect l="0" t="0" r="0" b="0"/>
            </a:stretch>
          </a:blipFill>
        </p:spPr>
      </p:sp>
      <p:sp>
        <p:nvSpPr>
          <p:cNvPr name="Freeform 11" id="11"/>
          <p:cNvSpPr/>
          <p:nvPr/>
        </p:nvSpPr>
        <p:spPr>
          <a:xfrm flipH="false" flipV="false" rot="0">
            <a:off x="3392183" y="2897754"/>
            <a:ext cx="13444895" cy="2032903"/>
          </a:xfrm>
          <a:custGeom>
            <a:avLst/>
            <a:gdLst/>
            <a:ahLst/>
            <a:cxnLst/>
            <a:rect r="r" b="b" t="t" l="l"/>
            <a:pathLst>
              <a:path h="2032903" w="13444895">
                <a:moveTo>
                  <a:pt x="0" y="0"/>
                </a:moveTo>
                <a:lnTo>
                  <a:pt x="13444895" y="0"/>
                </a:lnTo>
                <a:lnTo>
                  <a:pt x="13444895" y="2032903"/>
                </a:lnTo>
                <a:lnTo>
                  <a:pt x="0" y="2032903"/>
                </a:lnTo>
                <a:lnTo>
                  <a:pt x="0" y="0"/>
                </a:lnTo>
                <a:close/>
              </a:path>
            </a:pathLst>
          </a:custGeom>
          <a:blipFill>
            <a:blip r:embed="rId5"/>
            <a:stretch>
              <a:fillRect l="0" t="-10324" r="0" b="-10324"/>
            </a:stretch>
          </a:blipFill>
        </p:spPr>
      </p:sp>
      <p:grpSp>
        <p:nvGrpSpPr>
          <p:cNvPr name="Group 12" id="12"/>
          <p:cNvGrpSpPr/>
          <p:nvPr/>
        </p:nvGrpSpPr>
        <p:grpSpPr>
          <a:xfrm rot="0">
            <a:off x="1840000" y="3293964"/>
            <a:ext cx="1240483" cy="1240483"/>
            <a:chOff x="0" y="0"/>
            <a:chExt cx="1653977" cy="1653977"/>
          </a:xfrm>
        </p:grpSpPr>
        <p:grpSp>
          <p:nvGrpSpPr>
            <p:cNvPr name="Group 13" id="13"/>
            <p:cNvGrpSpPr/>
            <p:nvPr/>
          </p:nvGrpSpPr>
          <p:grpSpPr>
            <a:xfrm rot="0">
              <a:off x="0" y="0"/>
              <a:ext cx="1653977" cy="1653977"/>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76200" cap="sq">
                <a:solidFill>
                  <a:srgbClr val="FFFFFF"/>
                </a:solidFill>
                <a:prstDash val="solid"/>
                <a:miter/>
              </a:ln>
            </p:spPr>
          </p:sp>
          <p:sp>
            <p:nvSpPr>
              <p:cNvPr name="TextBox 15" id="15"/>
              <p:cNvSpPr txBox="true"/>
              <p:nvPr/>
            </p:nvSpPr>
            <p:spPr>
              <a:xfrm>
                <a:off x="76200" y="38100"/>
                <a:ext cx="660400" cy="698500"/>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TextBox 16" id="16"/>
            <p:cNvSpPr txBox="true"/>
            <p:nvPr/>
          </p:nvSpPr>
          <p:spPr>
            <a:xfrm rot="0">
              <a:off x="620693" y="317082"/>
              <a:ext cx="412591" cy="934087"/>
            </a:xfrm>
            <a:prstGeom prst="rect">
              <a:avLst/>
            </a:prstGeom>
          </p:spPr>
          <p:txBody>
            <a:bodyPr anchor="t" rtlCol="false" tIns="0" lIns="0" bIns="0" rIns="0">
              <a:spAutoFit/>
            </a:bodyPr>
            <a:lstStyle/>
            <a:p>
              <a:pPr algn="ctr">
                <a:lnSpc>
                  <a:spcPts val="5879"/>
                </a:lnSpc>
                <a:spcBef>
                  <a:spcPct val="0"/>
                </a:spcBef>
              </a:pPr>
              <a:r>
                <a:rPr lang="en-US" b="true" sz="4199">
                  <a:solidFill>
                    <a:srgbClr val="000000"/>
                  </a:solidFill>
                  <a:latin typeface="Lato Bold"/>
                  <a:ea typeface="Lato Bold"/>
                  <a:cs typeface="Lato Bold"/>
                  <a:sym typeface="Lato Bold"/>
                </a:rPr>
                <a:t>2</a:t>
              </a:r>
            </a:p>
          </p:txBody>
        </p:sp>
      </p:grpSp>
      <p:sp>
        <p:nvSpPr>
          <p:cNvPr name="Freeform 17" id="17"/>
          <p:cNvSpPr/>
          <p:nvPr/>
        </p:nvSpPr>
        <p:spPr>
          <a:xfrm flipH="false" flipV="false" rot="0">
            <a:off x="3392183" y="5848897"/>
            <a:ext cx="10879123" cy="1083063"/>
          </a:xfrm>
          <a:custGeom>
            <a:avLst/>
            <a:gdLst/>
            <a:ahLst/>
            <a:cxnLst/>
            <a:rect r="r" b="b" t="t" l="l"/>
            <a:pathLst>
              <a:path h="1083063" w="10879123">
                <a:moveTo>
                  <a:pt x="0" y="0"/>
                </a:moveTo>
                <a:lnTo>
                  <a:pt x="10879123" y="0"/>
                </a:lnTo>
                <a:lnTo>
                  <a:pt x="10879123" y="1083063"/>
                </a:lnTo>
                <a:lnTo>
                  <a:pt x="0" y="1083063"/>
                </a:lnTo>
                <a:lnTo>
                  <a:pt x="0" y="0"/>
                </a:lnTo>
                <a:close/>
              </a:path>
            </a:pathLst>
          </a:custGeom>
          <a:blipFill>
            <a:blip r:embed="rId6"/>
            <a:stretch>
              <a:fillRect l="0" t="0" r="0" b="0"/>
            </a:stretch>
          </a:blipFill>
        </p:spPr>
      </p:sp>
      <p:grpSp>
        <p:nvGrpSpPr>
          <p:cNvPr name="Group 18" id="18"/>
          <p:cNvGrpSpPr/>
          <p:nvPr/>
        </p:nvGrpSpPr>
        <p:grpSpPr>
          <a:xfrm rot="0">
            <a:off x="1831659" y="7872493"/>
            <a:ext cx="1240483" cy="1240483"/>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76200" cap="sq">
              <a:solidFill>
                <a:srgbClr val="FFFFFF"/>
              </a:solidFill>
              <a:prstDash val="solid"/>
              <a:miter/>
            </a:ln>
          </p:spPr>
        </p:sp>
        <p:sp>
          <p:nvSpPr>
            <p:cNvPr name="TextBox 20" id="20"/>
            <p:cNvSpPr txBox="true"/>
            <p:nvPr/>
          </p:nvSpPr>
          <p:spPr>
            <a:xfrm>
              <a:off x="76200" y="38100"/>
              <a:ext cx="660400" cy="698500"/>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TextBox 21" id="21"/>
          <p:cNvSpPr txBox="true"/>
          <p:nvPr/>
        </p:nvSpPr>
        <p:spPr>
          <a:xfrm rot="0">
            <a:off x="2305520" y="956731"/>
            <a:ext cx="309443" cy="721997"/>
          </a:xfrm>
          <a:prstGeom prst="rect">
            <a:avLst/>
          </a:prstGeom>
        </p:spPr>
        <p:txBody>
          <a:bodyPr anchor="t" rtlCol="false" tIns="0" lIns="0" bIns="0" rIns="0">
            <a:spAutoFit/>
          </a:bodyPr>
          <a:lstStyle/>
          <a:p>
            <a:pPr algn="ctr">
              <a:lnSpc>
                <a:spcPts val="5879"/>
              </a:lnSpc>
              <a:spcBef>
                <a:spcPct val="0"/>
              </a:spcBef>
            </a:pPr>
            <a:r>
              <a:rPr lang="en-US" b="true" sz="4199">
                <a:solidFill>
                  <a:srgbClr val="000000"/>
                </a:solidFill>
                <a:latin typeface="Lato Bold"/>
                <a:ea typeface="Lato Bold"/>
                <a:cs typeface="Lato Bold"/>
                <a:sym typeface="Lato Bold"/>
              </a:rPr>
              <a:t>1</a:t>
            </a:r>
          </a:p>
        </p:txBody>
      </p:sp>
      <p:sp>
        <p:nvSpPr>
          <p:cNvPr name="TextBox 22" id="22"/>
          <p:cNvSpPr txBox="true"/>
          <p:nvPr/>
        </p:nvSpPr>
        <p:spPr>
          <a:xfrm rot="0">
            <a:off x="2309396" y="6065278"/>
            <a:ext cx="309443" cy="721997"/>
          </a:xfrm>
          <a:prstGeom prst="rect">
            <a:avLst/>
          </a:prstGeom>
        </p:spPr>
        <p:txBody>
          <a:bodyPr anchor="t" rtlCol="false" tIns="0" lIns="0" bIns="0" rIns="0">
            <a:spAutoFit/>
          </a:bodyPr>
          <a:lstStyle/>
          <a:p>
            <a:pPr algn="ctr" marL="0" indent="0" lvl="0">
              <a:lnSpc>
                <a:spcPts val="5879"/>
              </a:lnSpc>
              <a:spcBef>
                <a:spcPct val="0"/>
              </a:spcBef>
            </a:pPr>
            <a:r>
              <a:rPr lang="en-US" b="true" sz="4199" strike="noStrike" u="none">
                <a:solidFill>
                  <a:srgbClr val="000000"/>
                </a:solidFill>
                <a:latin typeface="Lato Bold"/>
                <a:ea typeface="Lato Bold"/>
                <a:cs typeface="Lato Bold"/>
                <a:sym typeface="Lato Bold"/>
              </a:rPr>
              <a:t>3</a:t>
            </a:r>
          </a:p>
        </p:txBody>
      </p:sp>
      <p:sp>
        <p:nvSpPr>
          <p:cNvPr name="TextBox 23" id="23"/>
          <p:cNvSpPr txBox="true"/>
          <p:nvPr/>
        </p:nvSpPr>
        <p:spPr>
          <a:xfrm rot="0">
            <a:off x="2301054" y="8088873"/>
            <a:ext cx="309443" cy="721997"/>
          </a:xfrm>
          <a:prstGeom prst="rect">
            <a:avLst/>
          </a:prstGeom>
        </p:spPr>
        <p:txBody>
          <a:bodyPr anchor="t" rtlCol="false" tIns="0" lIns="0" bIns="0" rIns="0">
            <a:spAutoFit/>
          </a:bodyPr>
          <a:lstStyle/>
          <a:p>
            <a:pPr algn="ctr" marL="0" indent="0" lvl="0">
              <a:lnSpc>
                <a:spcPts val="5879"/>
              </a:lnSpc>
              <a:spcBef>
                <a:spcPct val="0"/>
              </a:spcBef>
            </a:pPr>
            <a:r>
              <a:rPr lang="en-US" b="true" sz="4199">
                <a:solidFill>
                  <a:srgbClr val="000000"/>
                </a:solidFill>
                <a:latin typeface="Lato Bold"/>
                <a:ea typeface="Lato Bold"/>
                <a:cs typeface="Lato Bold"/>
                <a:sym typeface="Lato Bold"/>
              </a:rPr>
              <a:t>4</a:t>
            </a:r>
          </a:p>
        </p:txBody>
      </p:sp>
      <p:sp>
        <p:nvSpPr>
          <p:cNvPr name="Freeform 24" id="24"/>
          <p:cNvSpPr/>
          <p:nvPr/>
        </p:nvSpPr>
        <p:spPr>
          <a:xfrm flipH="false" flipV="false" rot="0">
            <a:off x="5551188" y="9683037"/>
            <a:ext cx="402099" cy="402099"/>
          </a:xfrm>
          <a:custGeom>
            <a:avLst/>
            <a:gdLst/>
            <a:ahLst/>
            <a:cxnLst/>
            <a:rect r="r" b="b" t="t" l="l"/>
            <a:pathLst>
              <a:path h="402099" w="402099">
                <a:moveTo>
                  <a:pt x="0" y="0"/>
                </a:moveTo>
                <a:lnTo>
                  <a:pt x="402099" y="0"/>
                </a:lnTo>
                <a:lnTo>
                  <a:pt x="402099" y="402099"/>
                </a:lnTo>
                <a:lnTo>
                  <a:pt x="0" y="402099"/>
                </a:lnTo>
                <a:lnTo>
                  <a:pt x="0" y="0"/>
                </a:lnTo>
                <a:close/>
              </a:path>
            </a:pathLst>
          </a:custGeom>
          <a:blipFill>
            <a:blip r:embed="rId7"/>
            <a:stretch>
              <a:fillRect l="0" t="0" r="0" b="0"/>
            </a:stretch>
          </a:blipFill>
        </p:spPr>
      </p:sp>
      <p:sp>
        <p:nvSpPr>
          <p:cNvPr name="TextBox 25" id="25"/>
          <p:cNvSpPr txBox="true"/>
          <p:nvPr/>
        </p:nvSpPr>
        <p:spPr>
          <a:xfrm rot="0">
            <a:off x="1577000" y="9703429"/>
            <a:ext cx="3974187" cy="323215"/>
          </a:xfrm>
          <a:prstGeom prst="rect">
            <a:avLst/>
          </a:prstGeom>
        </p:spPr>
        <p:txBody>
          <a:bodyPr anchor="t" rtlCol="false" tIns="0" lIns="0" bIns="0" rIns="0">
            <a:spAutoFit/>
          </a:bodyPr>
          <a:lstStyle/>
          <a:p>
            <a:pPr algn="ctr">
              <a:lnSpc>
                <a:spcPts val="2659"/>
              </a:lnSpc>
              <a:spcBef>
                <a:spcPct val="0"/>
              </a:spcBef>
            </a:pPr>
            <a:r>
              <a:rPr lang="en-US" sz="1899">
                <a:solidFill>
                  <a:srgbClr val="FFFFFF"/>
                </a:solidFill>
                <a:latin typeface="Lato"/>
                <a:ea typeface="Lato"/>
                <a:cs typeface="Lato"/>
                <a:sym typeface="Lato"/>
              </a:rPr>
              <a:t>Check the model notebook from </a:t>
            </a:r>
            <a:r>
              <a:rPr lang="en-US" sz="1899" u="sng">
                <a:solidFill>
                  <a:srgbClr val="FFF78A"/>
                </a:solidFill>
                <a:latin typeface="Lato"/>
                <a:ea typeface="Lato"/>
                <a:cs typeface="Lato"/>
                <a:sym typeface="Lato"/>
                <a:hlinkClick r:id="rId8" tooltip="https://github.com/Sarah627/Credit-Card-Fraud-Detection/blob/main/model.py"/>
              </a:rPr>
              <a:t>here</a:t>
            </a:r>
          </a:p>
        </p:txBody>
      </p:sp>
      <p:sp>
        <p:nvSpPr>
          <p:cNvPr name="Freeform 26" id="26"/>
          <p:cNvSpPr/>
          <p:nvPr/>
        </p:nvSpPr>
        <p:spPr>
          <a:xfrm flipH="false" flipV="false" rot="0">
            <a:off x="3392183" y="7491651"/>
            <a:ext cx="10948724" cy="2191386"/>
          </a:xfrm>
          <a:custGeom>
            <a:avLst/>
            <a:gdLst/>
            <a:ahLst/>
            <a:cxnLst/>
            <a:rect r="r" b="b" t="t" l="l"/>
            <a:pathLst>
              <a:path h="2191386" w="10948724">
                <a:moveTo>
                  <a:pt x="0" y="0"/>
                </a:moveTo>
                <a:lnTo>
                  <a:pt x="10948724" y="0"/>
                </a:lnTo>
                <a:lnTo>
                  <a:pt x="10948724" y="2191386"/>
                </a:lnTo>
                <a:lnTo>
                  <a:pt x="0" y="2191386"/>
                </a:lnTo>
                <a:lnTo>
                  <a:pt x="0" y="0"/>
                </a:lnTo>
                <a:close/>
              </a:path>
            </a:pathLst>
          </a:custGeom>
          <a:blipFill>
            <a:blip r:embed="rId9"/>
            <a:stretch>
              <a:fillRect l="0" t="0" r="0" b="-2040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true" rot="-1542318">
            <a:off x="12037037" y="-954371"/>
            <a:ext cx="7674102" cy="8229600"/>
          </a:xfrm>
          <a:custGeom>
            <a:avLst/>
            <a:gdLst/>
            <a:ahLst/>
            <a:cxnLst/>
            <a:rect r="r" b="b" t="t" l="l"/>
            <a:pathLst>
              <a:path h="8229600" w="7674102">
                <a:moveTo>
                  <a:pt x="0" y="8229600"/>
                </a:moveTo>
                <a:lnTo>
                  <a:pt x="7674102" y="8229600"/>
                </a:lnTo>
                <a:lnTo>
                  <a:pt x="7674102" y="0"/>
                </a:lnTo>
                <a:lnTo>
                  <a:pt x="0" y="0"/>
                </a:lnTo>
                <a:lnTo>
                  <a:pt x="0" y="8229600"/>
                </a:lnTo>
                <a:close/>
              </a:path>
            </a:pathLst>
          </a:custGeom>
          <a:blipFill>
            <a:blip r:embed="rId2"/>
            <a:stretch>
              <a:fillRect l="0" t="0" r="0" b="0"/>
            </a:stretch>
          </a:blipFill>
        </p:spPr>
      </p:sp>
      <p:grpSp>
        <p:nvGrpSpPr>
          <p:cNvPr name="Group 3" id="3"/>
          <p:cNvGrpSpPr/>
          <p:nvPr/>
        </p:nvGrpSpPr>
        <p:grpSpPr>
          <a:xfrm rot="0">
            <a:off x="725985" y="3328464"/>
            <a:ext cx="15148103" cy="6232551"/>
            <a:chOff x="0" y="0"/>
            <a:chExt cx="3989624" cy="1641495"/>
          </a:xfrm>
        </p:grpSpPr>
        <p:sp>
          <p:nvSpPr>
            <p:cNvPr name="Freeform 4" id="4"/>
            <p:cNvSpPr/>
            <p:nvPr/>
          </p:nvSpPr>
          <p:spPr>
            <a:xfrm flipH="false" flipV="false" rot="0">
              <a:off x="0" y="0"/>
              <a:ext cx="3989624" cy="1641495"/>
            </a:xfrm>
            <a:custGeom>
              <a:avLst/>
              <a:gdLst/>
              <a:ahLst/>
              <a:cxnLst/>
              <a:rect r="r" b="b" t="t" l="l"/>
              <a:pathLst>
                <a:path h="1641495" w="3989624">
                  <a:moveTo>
                    <a:pt x="10222" y="0"/>
                  </a:moveTo>
                  <a:lnTo>
                    <a:pt x="3979402" y="0"/>
                  </a:lnTo>
                  <a:cubicBezTo>
                    <a:pt x="3982113" y="0"/>
                    <a:pt x="3984713" y="1077"/>
                    <a:pt x="3986630" y="2994"/>
                  </a:cubicBezTo>
                  <a:cubicBezTo>
                    <a:pt x="3988546" y="4911"/>
                    <a:pt x="3989624" y="7511"/>
                    <a:pt x="3989624" y="10222"/>
                  </a:cubicBezTo>
                  <a:lnTo>
                    <a:pt x="3989624" y="1631273"/>
                  </a:lnTo>
                  <a:cubicBezTo>
                    <a:pt x="3989624" y="1633984"/>
                    <a:pt x="3988546" y="1636584"/>
                    <a:pt x="3986630" y="1638501"/>
                  </a:cubicBezTo>
                  <a:cubicBezTo>
                    <a:pt x="3984713" y="1640418"/>
                    <a:pt x="3982113" y="1641495"/>
                    <a:pt x="3979402" y="1641495"/>
                  </a:cubicBezTo>
                  <a:lnTo>
                    <a:pt x="10222" y="1641495"/>
                  </a:lnTo>
                  <a:cubicBezTo>
                    <a:pt x="7511" y="1641495"/>
                    <a:pt x="4911" y="1640418"/>
                    <a:pt x="2994" y="1638501"/>
                  </a:cubicBezTo>
                  <a:cubicBezTo>
                    <a:pt x="1077" y="1636584"/>
                    <a:pt x="0" y="1633984"/>
                    <a:pt x="0" y="1631273"/>
                  </a:cubicBezTo>
                  <a:lnTo>
                    <a:pt x="0" y="10222"/>
                  </a:lnTo>
                  <a:cubicBezTo>
                    <a:pt x="0" y="7511"/>
                    <a:pt x="1077" y="4911"/>
                    <a:pt x="2994" y="2994"/>
                  </a:cubicBezTo>
                  <a:cubicBezTo>
                    <a:pt x="4911" y="1077"/>
                    <a:pt x="7511" y="0"/>
                    <a:pt x="10222" y="0"/>
                  </a:cubicBezTo>
                  <a:close/>
                </a:path>
              </a:pathLst>
            </a:custGeom>
            <a:solidFill>
              <a:srgbClr val="000000"/>
            </a:solidFill>
            <a:ln w="38100" cap="sq">
              <a:solidFill>
                <a:srgbClr val="E5E1DA"/>
              </a:solidFill>
              <a:prstDash val="solid"/>
              <a:miter/>
            </a:ln>
          </p:spPr>
        </p:sp>
        <p:sp>
          <p:nvSpPr>
            <p:cNvPr name="TextBox 5" id="5"/>
            <p:cNvSpPr txBox="true"/>
            <p:nvPr/>
          </p:nvSpPr>
          <p:spPr>
            <a:xfrm>
              <a:off x="0" y="-38100"/>
              <a:ext cx="3989624" cy="1679595"/>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2147874" y="7962921"/>
            <a:ext cx="5747719" cy="3384081"/>
          </a:xfrm>
          <a:custGeom>
            <a:avLst/>
            <a:gdLst/>
            <a:ahLst/>
            <a:cxnLst/>
            <a:rect r="r" b="b" t="t" l="l"/>
            <a:pathLst>
              <a:path h="3384081" w="5747719">
                <a:moveTo>
                  <a:pt x="0" y="0"/>
                </a:moveTo>
                <a:lnTo>
                  <a:pt x="5747719" y="0"/>
                </a:lnTo>
                <a:lnTo>
                  <a:pt x="5747719" y="3384080"/>
                </a:lnTo>
                <a:lnTo>
                  <a:pt x="0" y="3384080"/>
                </a:lnTo>
                <a:lnTo>
                  <a:pt x="0" y="0"/>
                </a:lnTo>
                <a:close/>
              </a:path>
            </a:pathLst>
          </a:custGeom>
          <a:blipFill>
            <a:blip r:embed="rId3"/>
            <a:stretch>
              <a:fillRect l="-18302" t="0" r="0" b="-143185"/>
            </a:stretch>
          </a:blipFill>
        </p:spPr>
      </p:sp>
      <p:sp>
        <p:nvSpPr>
          <p:cNvPr name="Freeform 7" id="7"/>
          <p:cNvSpPr/>
          <p:nvPr/>
        </p:nvSpPr>
        <p:spPr>
          <a:xfrm flipH="false" flipV="false" rot="0">
            <a:off x="14977667" y="1839074"/>
            <a:ext cx="896420" cy="896420"/>
          </a:xfrm>
          <a:custGeom>
            <a:avLst/>
            <a:gdLst/>
            <a:ahLst/>
            <a:cxnLst/>
            <a:rect r="r" b="b" t="t" l="l"/>
            <a:pathLst>
              <a:path h="896420" w="896420">
                <a:moveTo>
                  <a:pt x="0" y="0"/>
                </a:moveTo>
                <a:lnTo>
                  <a:pt x="896421" y="0"/>
                </a:lnTo>
                <a:lnTo>
                  <a:pt x="896421" y="896420"/>
                </a:lnTo>
                <a:lnTo>
                  <a:pt x="0" y="89642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8" id="8"/>
          <p:cNvSpPr txBox="true"/>
          <p:nvPr/>
        </p:nvSpPr>
        <p:spPr>
          <a:xfrm rot="0">
            <a:off x="725985" y="713019"/>
            <a:ext cx="7273915" cy="2022475"/>
          </a:xfrm>
          <a:prstGeom prst="rect">
            <a:avLst/>
          </a:prstGeom>
        </p:spPr>
        <p:txBody>
          <a:bodyPr anchor="t" rtlCol="false" tIns="0" lIns="0" bIns="0" rIns="0">
            <a:spAutoFit/>
          </a:bodyPr>
          <a:lstStyle/>
          <a:p>
            <a:pPr algn="l">
              <a:lnSpc>
                <a:spcPts val="7699"/>
              </a:lnSpc>
            </a:pPr>
            <a:r>
              <a:rPr lang="en-US" sz="6999" b="true">
                <a:solidFill>
                  <a:srgbClr val="FBF9F1"/>
                </a:solidFill>
                <a:latin typeface="Poppins Bold"/>
                <a:ea typeface="Poppins Bold"/>
                <a:cs typeface="Poppins Bold"/>
                <a:sym typeface="Poppins Bold"/>
              </a:rPr>
              <a:t>TABLE OF CONTENTS</a:t>
            </a:r>
          </a:p>
        </p:txBody>
      </p:sp>
      <p:sp>
        <p:nvSpPr>
          <p:cNvPr name="TextBox 9" id="9"/>
          <p:cNvSpPr txBox="true"/>
          <p:nvPr/>
        </p:nvSpPr>
        <p:spPr>
          <a:xfrm rot="0">
            <a:off x="3563338" y="4559608"/>
            <a:ext cx="5523512" cy="427912"/>
          </a:xfrm>
          <a:prstGeom prst="rect">
            <a:avLst/>
          </a:prstGeom>
        </p:spPr>
        <p:txBody>
          <a:bodyPr anchor="t" rtlCol="false" tIns="0" lIns="0" bIns="0" rIns="0">
            <a:spAutoFit/>
          </a:bodyPr>
          <a:lstStyle/>
          <a:p>
            <a:pPr algn="l">
              <a:lnSpc>
                <a:spcPts val="3552"/>
              </a:lnSpc>
              <a:spcBef>
                <a:spcPct val="0"/>
              </a:spcBef>
            </a:pPr>
            <a:r>
              <a:rPr lang="en-US" sz="2537">
                <a:solidFill>
                  <a:srgbClr val="E5E1DA"/>
                </a:solidFill>
                <a:latin typeface="Lato"/>
                <a:ea typeface="Lato"/>
                <a:cs typeface="Lato"/>
                <a:sym typeface="Lato"/>
              </a:rPr>
              <a:t>Problem Statement</a:t>
            </a:r>
          </a:p>
        </p:txBody>
      </p:sp>
      <p:sp>
        <p:nvSpPr>
          <p:cNvPr name="TextBox 10" id="10"/>
          <p:cNvSpPr txBox="true"/>
          <p:nvPr/>
        </p:nvSpPr>
        <p:spPr>
          <a:xfrm rot="0">
            <a:off x="2851047" y="4559608"/>
            <a:ext cx="451247" cy="427912"/>
          </a:xfrm>
          <a:prstGeom prst="rect">
            <a:avLst/>
          </a:prstGeom>
        </p:spPr>
        <p:txBody>
          <a:bodyPr anchor="t" rtlCol="false" tIns="0" lIns="0" bIns="0" rIns="0">
            <a:spAutoFit/>
          </a:bodyPr>
          <a:lstStyle/>
          <a:p>
            <a:pPr algn="r">
              <a:lnSpc>
                <a:spcPts val="3552"/>
              </a:lnSpc>
              <a:spcBef>
                <a:spcPct val="0"/>
              </a:spcBef>
            </a:pPr>
            <a:r>
              <a:rPr lang="en-US" b="true" sz="2537">
                <a:solidFill>
                  <a:srgbClr val="FFD944"/>
                </a:solidFill>
                <a:latin typeface="Lato Bold"/>
                <a:ea typeface="Lato Bold"/>
                <a:cs typeface="Lato Bold"/>
                <a:sym typeface="Lato Bold"/>
              </a:rPr>
              <a:t>1</a:t>
            </a:r>
          </a:p>
        </p:txBody>
      </p:sp>
      <p:sp>
        <p:nvSpPr>
          <p:cNvPr name="TextBox 11" id="11"/>
          <p:cNvSpPr txBox="true"/>
          <p:nvPr/>
        </p:nvSpPr>
        <p:spPr>
          <a:xfrm rot="0">
            <a:off x="3553438" y="5546833"/>
            <a:ext cx="5523512" cy="427912"/>
          </a:xfrm>
          <a:prstGeom prst="rect">
            <a:avLst/>
          </a:prstGeom>
        </p:spPr>
        <p:txBody>
          <a:bodyPr anchor="t" rtlCol="false" tIns="0" lIns="0" bIns="0" rIns="0">
            <a:spAutoFit/>
          </a:bodyPr>
          <a:lstStyle/>
          <a:p>
            <a:pPr algn="l">
              <a:lnSpc>
                <a:spcPts val="3552"/>
              </a:lnSpc>
              <a:spcBef>
                <a:spcPct val="0"/>
              </a:spcBef>
            </a:pPr>
            <a:r>
              <a:rPr lang="en-US" sz="2537">
                <a:solidFill>
                  <a:srgbClr val="E5E1DA"/>
                </a:solidFill>
                <a:latin typeface="Lato"/>
                <a:ea typeface="Lato"/>
                <a:cs typeface="Lato"/>
                <a:sym typeface="Lato"/>
              </a:rPr>
              <a:t>Project Workflow</a:t>
            </a:r>
          </a:p>
        </p:txBody>
      </p:sp>
      <p:sp>
        <p:nvSpPr>
          <p:cNvPr name="TextBox 12" id="12"/>
          <p:cNvSpPr txBox="true"/>
          <p:nvPr/>
        </p:nvSpPr>
        <p:spPr>
          <a:xfrm rot="0">
            <a:off x="2844403" y="5546833"/>
            <a:ext cx="451247" cy="427912"/>
          </a:xfrm>
          <a:prstGeom prst="rect">
            <a:avLst/>
          </a:prstGeom>
        </p:spPr>
        <p:txBody>
          <a:bodyPr anchor="t" rtlCol="false" tIns="0" lIns="0" bIns="0" rIns="0">
            <a:spAutoFit/>
          </a:bodyPr>
          <a:lstStyle/>
          <a:p>
            <a:pPr algn="r">
              <a:lnSpc>
                <a:spcPts val="3552"/>
              </a:lnSpc>
              <a:spcBef>
                <a:spcPct val="0"/>
              </a:spcBef>
            </a:pPr>
            <a:r>
              <a:rPr lang="en-US" b="true" sz="2537">
                <a:solidFill>
                  <a:srgbClr val="FFD944"/>
                </a:solidFill>
                <a:latin typeface="Lato Bold"/>
                <a:ea typeface="Lato Bold"/>
                <a:cs typeface="Lato Bold"/>
                <a:sym typeface="Lato Bold"/>
              </a:rPr>
              <a:t>2</a:t>
            </a:r>
          </a:p>
        </p:txBody>
      </p:sp>
      <p:sp>
        <p:nvSpPr>
          <p:cNvPr name="TextBox 13" id="13"/>
          <p:cNvSpPr txBox="true"/>
          <p:nvPr/>
        </p:nvSpPr>
        <p:spPr>
          <a:xfrm rot="0">
            <a:off x="3553438" y="6700583"/>
            <a:ext cx="5523512" cy="427912"/>
          </a:xfrm>
          <a:prstGeom prst="rect">
            <a:avLst/>
          </a:prstGeom>
        </p:spPr>
        <p:txBody>
          <a:bodyPr anchor="t" rtlCol="false" tIns="0" lIns="0" bIns="0" rIns="0">
            <a:spAutoFit/>
          </a:bodyPr>
          <a:lstStyle/>
          <a:p>
            <a:pPr algn="l">
              <a:lnSpc>
                <a:spcPts val="3552"/>
              </a:lnSpc>
              <a:spcBef>
                <a:spcPct val="0"/>
              </a:spcBef>
            </a:pPr>
            <a:r>
              <a:rPr lang="en-US" sz="2537">
                <a:solidFill>
                  <a:srgbClr val="E5E1DA"/>
                </a:solidFill>
                <a:latin typeface="Lato"/>
                <a:ea typeface="Lato"/>
                <a:cs typeface="Lato"/>
                <a:sym typeface="Lato"/>
              </a:rPr>
              <a:t>Data Collection</a:t>
            </a:r>
          </a:p>
        </p:txBody>
      </p:sp>
      <p:sp>
        <p:nvSpPr>
          <p:cNvPr name="TextBox 14" id="14"/>
          <p:cNvSpPr txBox="true"/>
          <p:nvPr/>
        </p:nvSpPr>
        <p:spPr>
          <a:xfrm rot="0">
            <a:off x="2844403" y="6700583"/>
            <a:ext cx="451247" cy="427912"/>
          </a:xfrm>
          <a:prstGeom prst="rect">
            <a:avLst/>
          </a:prstGeom>
        </p:spPr>
        <p:txBody>
          <a:bodyPr anchor="t" rtlCol="false" tIns="0" lIns="0" bIns="0" rIns="0">
            <a:spAutoFit/>
          </a:bodyPr>
          <a:lstStyle/>
          <a:p>
            <a:pPr algn="r">
              <a:lnSpc>
                <a:spcPts val="3552"/>
              </a:lnSpc>
              <a:spcBef>
                <a:spcPct val="0"/>
              </a:spcBef>
            </a:pPr>
            <a:r>
              <a:rPr lang="en-US" b="true" sz="2537">
                <a:solidFill>
                  <a:srgbClr val="FFD944"/>
                </a:solidFill>
                <a:latin typeface="Lato Bold"/>
                <a:ea typeface="Lato Bold"/>
                <a:cs typeface="Lato Bold"/>
                <a:sym typeface="Lato Bold"/>
              </a:rPr>
              <a:t>3</a:t>
            </a:r>
          </a:p>
        </p:txBody>
      </p:sp>
      <p:sp>
        <p:nvSpPr>
          <p:cNvPr name="TextBox 15" id="15"/>
          <p:cNvSpPr txBox="true"/>
          <p:nvPr/>
        </p:nvSpPr>
        <p:spPr>
          <a:xfrm rot="0">
            <a:off x="3553438" y="7854334"/>
            <a:ext cx="5523512" cy="427912"/>
          </a:xfrm>
          <a:prstGeom prst="rect">
            <a:avLst/>
          </a:prstGeom>
        </p:spPr>
        <p:txBody>
          <a:bodyPr anchor="t" rtlCol="false" tIns="0" lIns="0" bIns="0" rIns="0">
            <a:spAutoFit/>
          </a:bodyPr>
          <a:lstStyle/>
          <a:p>
            <a:pPr algn="l">
              <a:lnSpc>
                <a:spcPts val="3552"/>
              </a:lnSpc>
              <a:spcBef>
                <a:spcPct val="0"/>
              </a:spcBef>
            </a:pPr>
            <a:r>
              <a:rPr lang="en-US" sz="2537">
                <a:solidFill>
                  <a:srgbClr val="E5E1DA"/>
                </a:solidFill>
                <a:latin typeface="Lato"/>
                <a:ea typeface="Lato"/>
                <a:cs typeface="Lato"/>
                <a:sym typeface="Lato"/>
              </a:rPr>
              <a:t>Preprocessing</a:t>
            </a:r>
          </a:p>
        </p:txBody>
      </p:sp>
      <p:sp>
        <p:nvSpPr>
          <p:cNvPr name="TextBox 16" id="16"/>
          <p:cNvSpPr txBox="true"/>
          <p:nvPr/>
        </p:nvSpPr>
        <p:spPr>
          <a:xfrm rot="0">
            <a:off x="2844403" y="7854334"/>
            <a:ext cx="451247" cy="427912"/>
          </a:xfrm>
          <a:prstGeom prst="rect">
            <a:avLst/>
          </a:prstGeom>
        </p:spPr>
        <p:txBody>
          <a:bodyPr anchor="t" rtlCol="false" tIns="0" lIns="0" bIns="0" rIns="0">
            <a:spAutoFit/>
          </a:bodyPr>
          <a:lstStyle/>
          <a:p>
            <a:pPr algn="r">
              <a:lnSpc>
                <a:spcPts val="3552"/>
              </a:lnSpc>
              <a:spcBef>
                <a:spcPct val="0"/>
              </a:spcBef>
            </a:pPr>
            <a:r>
              <a:rPr lang="en-US" b="true" sz="2537">
                <a:solidFill>
                  <a:srgbClr val="FFD944"/>
                </a:solidFill>
                <a:latin typeface="Lato Bold"/>
                <a:ea typeface="Lato Bold"/>
                <a:cs typeface="Lato Bold"/>
                <a:sym typeface="Lato Bold"/>
              </a:rPr>
              <a:t>4</a:t>
            </a:r>
          </a:p>
        </p:txBody>
      </p:sp>
      <p:sp>
        <p:nvSpPr>
          <p:cNvPr name="TextBox 17" id="17"/>
          <p:cNvSpPr txBox="true"/>
          <p:nvPr/>
        </p:nvSpPr>
        <p:spPr>
          <a:xfrm rot="0">
            <a:off x="8629650" y="4588183"/>
            <a:ext cx="5523512" cy="427912"/>
          </a:xfrm>
          <a:prstGeom prst="rect">
            <a:avLst/>
          </a:prstGeom>
        </p:spPr>
        <p:txBody>
          <a:bodyPr anchor="t" rtlCol="false" tIns="0" lIns="0" bIns="0" rIns="0">
            <a:spAutoFit/>
          </a:bodyPr>
          <a:lstStyle/>
          <a:p>
            <a:pPr algn="l">
              <a:lnSpc>
                <a:spcPts val="3552"/>
              </a:lnSpc>
              <a:spcBef>
                <a:spcPct val="0"/>
              </a:spcBef>
            </a:pPr>
            <a:r>
              <a:rPr lang="en-US" sz="2537">
                <a:solidFill>
                  <a:srgbClr val="E5E1DA"/>
                </a:solidFill>
                <a:latin typeface="Lato"/>
                <a:ea typeface="Lato"/>
                <a:cs typeface="Lato"/>
                <a:sym typeface="Lato"/>
              </a:rPr>
              <a:t>Model Selection and Training</a:t>
            </a:r>
          </a:p>
        </p:txBody>
      </p:sp>
      <p:sp>
        <p:nvSpPr>
          <p:cNvPr name="TextBox 18" id="18"/>
          <p:cNvSpPr txBox="true"/>
          <p:nvPr/>
        </p:nvSpPr>
        <p:spPr>
          <a:xfrm rot="0">
            <a:off x="7905025" y="4559608"/>
            <a:ext cx="451247" cy="427912"/>
          </a:xfrm>
          <a:prstGeom prst="rect">
            <a:avLst/>
          </a:prstGeom>
        </p:spPr>
        <p:txBody>
          <a:bodyPr anchor="t" rtlCol="false" tIns="0" lIns="0" bIns="0" rIns="0">
            <a:spAutoFit/>
          </a:bodyPr>
          <a:lstStyle/>
          <a:p>
            <a:pPr algn="r">
              <a:lnSpc>
                <a:spcPts val="3552"/>
              </a:lnSpc>
              <a:spcBef>
                <a:spcPct val="0"/>
              </a:spcBef>
            </a:pPr>
            <a:r>
              <a:rPr lang="en-US" b="true" sz="2537">
                <a:solidFill>
                  <a:srgbClr val="FFD944"/>
                </a:solidFill>
                <a:latin typeface="Lato Bold"/>
                <a:ea typeface="Lato Bold"/>
                <a:cs typeface="Lato Bold"/>
                <a:sym typeface="Lato Bold"/>
              </a:rPr>
              <a:t>6</a:t>
            </a:r>
          </a:p>
        </p:txBody>
      </p:sp>
      <p:sp>
        <p:nvSpPr>
          <p:cNvPr name="TextBox 19" id="19"/>
          <p:cNvSpPr txBox="true"/>
          <p:nvPr/>
        </p:nvSpPr>
        <p:spPr>
          <a:xfrm rot="0">
            <a:off x="8604160" y="5514605"/>
            <a:ext cx="5523512" cy="872653"/>
          </a:xfrm>
          <a:prstGeom prst="rect">
            <a:avLst/>
          </a:prstGeom>
        </p:spPr>
        <p:txBody>
          <a:bodyPr anchor="t" rtlCol="false" tIns="0" lIns="0" bIns="0" rIns="0">
            <a:spAutoFit/>
          </a:bodyPr>
          <a:lstStyle/>
          <a:p>
            <a:pPr algn="l">
              <a:lnSpc>
                <a:spcPts val="3552"/>
              </a:lnSpc>
              <a:spcBef>
                <a:spcPct val="0"/>
              </a:spcBef>
            </a:pPr>
            <a:r>
              <a:rPr lang="en-US" sz="2537">
                <a:solidFill>
                  <a:srgbClr val="E5E1DA"/>
                </a:solidFill>
                <a:latin typeface="Lato"/>
                <a:ea typeface="Lato"/>
                <a:cs typeface="Lato"/>
                <a:sym typeface="Lato"/>
              </a:rPr>
              <a:t>Tracking The Project workflow using MlFlow</a:t>
            </a:r>
          </a:p>
        </p:txBody>
      </p:sp>
      <p:sp>
        <p:nvSpPr>
          <p:cNvPr name="TextBox 20" id="20"/>
          <p:cNvSpPr txBox="true"/>
          <p:nvPr/>
        </p:nvSpPr>
        <p:spPr>
          <a:xfrm rot="0">
            <a:off x="7895125" y="5514605"/>
            <a:ext cx="451247" cy="427912"/>
          </a:xfrm>
          <a:prstGeom prst="rect">
            <a:avLst/>
          </a:prstGeom>
        </p:spPr>
        <p:txBody>
          <a:bodyPr anchor="t" rtlCol="false" tIns="0" lIns="0" bIns="0" rIns="0">
            <a:spAutoFit/>
          </a:bodyPr>
          <a:lstStyle/>
          <a:p>
            <a:pPr algn="r">
              <a:lnSpc>
                <a:spcPts val="3552"/>
              </a:lnSpc>
              <a:spcBef>
                <a:spcPct val="0"/>
              </a:spcBef>
            </a:pPr>
            <a:r>
              <a:rPr lang="en-US" b="true" sz="2537">
                <a:solidFill>
                  <a:srgbClr val="FFD944"/>
                </a:solidFill>
                <a:latin typeface="Lato Bold"/>
                <a:ea typeface="Lato Bold"/>
                <a:cs typeface="Lato Bold"/>
                <a:sym typeface="Lato Bold"/>
              </a:rPr>
              <a:t>7</a:t>
            </a:r>
          </a:p>
        </p:txBody>
      </p:sp>
      <p:sp>
        <p:nvSpPr>
          <p:cNvPr name="TextBox 21" id="21"/>
          <p:cNvSpPr txBox="true"/>
          <p:nvPr/>
        </p:nvSpPr>
        <p:spPr>
          <a:xfrm rot="0">
            <a:off x="8604160" y="6643433"/>
            <a:ext cx="5523512" cy="427912"/>
          </a:xfrm>
          <a:prstGeom prst="rect">
            <a:avLst/>
          </a:prstGeom>
        </p:spPr>
        <p:txBody>
          <a:bodyPr anchor="t" rtlCol="false" tIns="0" lIns="0" bIns="0" rIns="0">
            <a:spAutoFit/>
          </a:bodyPr>
          <a:lstStyle/>
          <a:p>
            <a:pPr algn="l">
              <a:lnSpc>
                <a:spcPts val="3552"/>
              </a:lnSpc>
              <a:spcBef>
                <a:spcPct val="0"/>
              </a:spcBef>
            </a:pPr>
            <a:r>
              <a:rPr lang="en-US" sz="2537">
                <a:solidFill>
                  <a:srgbClr val="E5E1DA"/>
                </a:solidFill>
                <a:latin typeface="Lato"/>
                <a:ea typeface="Lato"/>
                <a:cs typeface="Lato"/>
                <a:sym typeface="Lato"/>
              </a:rPr>
              <a:t>Meet our Team</a:t>
            </a:r>
          </a:p>
        </p:txBody>
      </p:sp>
      <p:sp>
        <p:nvSpPr>
          <p:cNvPr name="TextBox 22" id="22"/>
          <p:cNvSpPr txBox="true"/>
          <p:nvPr/>
        </p:nvSpPr>
        <p:spPr>
          <a:xfrm rot="0">
            <a:off x="7895125" y="6643433"/>
            <a:ext cx="451247" cy="427912"/>
          </a:xfrm>
          <a:prstGeom prst="rect">
            <a:avLst/>
          </a:prstGeom>
        </p:spPr>
        <p:txBody>
          <a:bodyPr anchor="t" rtlCol="false" tIns="0" lIns="0" bIns="0" rIns="0">
            <a:spAutoFit/>
          </a:bodyPr>
          <a:lstStyle/>
          <a:p>
            <a:pPr algn="r">
              <a:lnSpc>
                <a:spcPts val="3552"/>
              </a:lnSpc>
              <a:spcBef>
                <a:spcPct val="0"/>
              </a:spcBef>
            </a:pPr>
            <a:r>
              <a:rPr lang="en-US" b="true" sz="2537">
                <a:solidFill>
                  <a:srgbClr val="FFD944"/>
                </a:solidFill>
                <a:latin typeface="Lato Bold"/>
                <a:ea typeface="Lato Bold"/>
                <a:cs typeface="Lato Bold"/>
                <a:sym typeface="Lato Bold"/>
              </a:rPr>
              <a:t>8</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true" flipV="true" rot="-8355821">
            <a:off x="-3819711" y="-676055"/>
            <a:ext cx="9940582" cy="10671659"/>
          </a:xfrm>
          <a:custGeom>
            <a:avLst/>
            <a:gdLst/>
            <a:ahLst/>
            <a:cxnLst/>
            <a:rect r="r" b="b" t="t" l="l"/>
            <a:pathLst>
              <a:path h="10671659" w="9940582">
                <a:moveTo>
                  <a:pt x="9940582" y="10671659"/>
                </a:moveTo>
                <a:lnTo>
                  <a:pt x="0" y="10671659"/>
                </a:lnTo>
                <a:lnTo>
                  <a:pt x="0" y="0"/>
                </a:lnTo>
                <a:lnTo>
                  <a:pt x="9940582" y="0"/>
                </a:lnTo>
                <a:lnTo>
                  <a:pt x="9940582" y="10671659"/>
                </a:lnTo>
                <a:close/>
              </a:path>
            </a:pathLst>
          </a:custGeom>
          <a:blipFill>
            <a:blip r:embed="rId2"/>
            <a:stretch>
              <a:fillRect l="-54" t="0" r="-54" b="0"/>
            </a:stretch>
          </a:blipFill>
        </p:spPr>
      </p:sp>
      <p:grpSp>
        <p:nvGrpSpPr>
          <p:cNvPr name="Group 3" id="3"/>
          <p:cNvGrpSpPr/>
          <p:nvPr/>
        </p:nvGrpSpPr>
        <p:grpSpPr>
          <a:xfrm rot="0">
            <a:off x="1246681" y="1242201"/>
            <a:ext cx="15765355" cy="790558"/>
            <a:chOff x="0" y="0"/>
            <a:chExt cx="3416103" cy="171301"/>
          </a:xfrm>
        </p:grpSpPr>
        <p:sp>
          <p:nvSpPr>
            <p:cNvPr name="Freeform 4" id="4"/>
            <p:cNvSpPr/>
            <p:nvPr/>
          </p:nvSpPr>
          <p:spPr>
            <a:xfrm flipH="false" flipV="false" rot="0">
              <a:off x="0" y="0"/>
              <a:ext cx="3416103" cy="171301"/>
            </a:xfrm>
            <a:custGeom>
              <a:avLst/>
              <a:gdLst/>
              <a:ahLst/>
              <a:cxnLst/>
              <a:rect r="r" b="b" t="t" l="l"/>
              <a:pathLst>
                <a:path h="171301" w="3416103">
                  <a:moveTo>
                    <a:pt x="29464" y="0"/>
                  </a:moveTo>
                  <a:lnTo>
                    <a:pt x="3386639" y="0"/>
                  </a:lnTo>
                  <a:cubicBezTo>
                    <a:pt x="3394453" y="0"/>
                    <a:pt x="3401948" y="3104"/>
                    <a:pt x="3407473" y="8630"/>
                  </a:cubicBezTo>
                  <a:cubicBezTo>
                    <a:pt x="3412999" y="14156"/>
                    <a:pt x="3416103" y="21650"/>
                    <a:pt x="3416103" y="29464"/>
                  </a:cubicBezTo>
                  <a:lnTo>
                    <a:pt x="3416103" y="141837"/>
                  </a:lnTo>
                  <a:cubicBezTo>
                    <a:pt x="3416103" y="149652"/>
                    <a:pt x="3412999" y="157146"/>
                    <a:pt x="3407473" y="162672"/>
                  </a:cubicBezTo>
                  <a:cubicBezTo>
                    <a:pt x="3401948" y="168197"/>
                    <a:pt x="3394453" y="171301"/>
                    <a:pt x="3386639" y="171301"/>
                  </a:cubicBezTo>
                  <a:lnTo>
                    <a:pt x="29464" y="171301"/>
                  </a:lnTo>
                  <a:cubicBezTo>
                    <a:pt x="21650" y="171301"/>
                    <a:pt x="14156" y="168197"/>
                    <a:pt x="8630" y="162672"/>
                  </a:cubicBezTo>
                  <a:cubicBezTo>
                    <a:pt x="3104" y="157146"/>
                    <a:pt x="0" y="149652"/>
                    <a:pt x="0" y="141837"/>
                  </a:cubicBezTo>
                  <a:lnTo>
                    <a:pt x="0" y="29464"/>
                  </a:lnTo>
                  <a:cubicBezTo>
                    <a:pt x="0" y="21650"/>
                    <a:pt x="3104" y="14156"/>
                    <a:pt x="8630" y="8630"/>
                  </a:cubicBezTo>
                  <a:cubicBezTo>
                    <a:pt x="14156" y="3104"/>
                    <a:pt x="21650" y="0"/>
                    <a:pt x="29464" y="0"/>
                  </a:cubicBezTo>
                  <a:close/>
                </a:path>
              </a:pathLst>
            </a:custGeom>
            <a:solidFill>
              <a:srgbClr val="000000">
                <a:alpha val="0"/>
              </a:srgbClr>
            </a:solidFill>
            <a:ln w="38100" cap="rnd">
              <a:solidFill>
                <a:srgbClr val="FFFFFF"/>
              </a:solidFill>
              <a:prstDash val="solid"/>
              <a:round/>
            </a:ln>
          </p:spPr>
        </p:sp>
        <p:sp>
          <p:nvSpPr>
            <p:cNvPr name="TextBox 5" id="5"/>
            <p:cNvSpPr txBox="true"/>
            <p:nvPr/>
          </p:nvSpPr>
          <p:spPr>
            <a:xfrm>
              <a:off x="0" y="-38100"/>
              <a:ext cx="3416103" cy="209401"/>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1648878" y="1420056"/>
            <a:ext cx="434848" cy="434848"/>
          </a:xfrm>
          <a:custGeom>
            <a:avLst/>
            <a:gdLst/>
            <a:ahLst/>
            <a:cxnLst/>
            <a:rect r="r" b="b" t="t" l="l"/>
            <a:pathLst>
              <a:path h="434848" w="434848">
                <a:moveTo>
                  <a:pt x="0" y="0"/>
                </a:moveTo>
                <a:lnTo>
                  <a:pt x="434847" y="0"/>
                </a:lnTo>
                <a:lnTo>
                  <a:pt x="434847" y="434848"/>
                </a:lnTo>
                <a:lnTo>
                  <a:pt x="0" y="43484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7" id="7"/>
          <p:cNvSpPr txBox="true"/>
          <p:nvPr/>
        </p:nvSpPr>
        <p:spPr>
          <a:xfrm rot="0">
            <a:off x="2230476" y="1153292"/>
            <a:ext cx="6561169" cy="863600"/>
          </a:xfrm>
          <a:prstGeom prst="rect">
            <a:avLst/>
          </a:prstGeom>
        </p:spPr>
        <p:txBody>
          <a:bodyPr anchor="t" rtlCol="false" tIns="0" lIns="0" bIns="0" rIns="0">
            <a:spAutoFit/>
          </a:bodyPr>
          <a:lstStyle/>
          <a:p>
            <a:pPr algn="l">
              <a:lnSpc>
                <a:spcPts val="7000"/>
              </a:lnSpc>
              <a:spcBef>
                <a:spcPct val="0"/>
              </a:spcBef>
            </a:pPr>
            <a:r>
              <a:rPr lang="en-US" b="true" sz="5000">
                <a:solidFill>
                  <a:srgbClr val="FFFFFF"/>
                </a:solidFill>
                <a:latin typeface="Lato Bold"/>
                <a:ea typeface="Lato Bold"/>
                <a:cs typeface="Lato Bold"/>
                <a:sym typeface="Lato Bold"/>
              </a:rPr>
              <a:t>Random Forest</a:t>
            </a:r>
          </a:p>
        </p:txBody>
      </p:sp>
      <p:grpSp>
        <p:nvGrpSpPr>
          <p:cNvPr name="Group 8" id="8"/>
          <p:cNvGrpSpPr/>
          <p:nvPr/>
        </p:nvGrpSpPr>
        <p:grpSpPr>
          <a:xfrm rot="0">
            <a:off x="2896598" y="3204334"/>
            <a:ext cx="11790092" cy="1508144"/>
            <a:chOff x="0" y="0"/>
            <a:chExt cx="2109684" cy="269863"/>
          </a:xfrm>
        </p:grpSpPr>
        <p:sp>
          <p:nvSpPr>
            <p:cNvPr name="Freeform 9" id="9"/>
            <p:cNvSpPr/>
            <p:nvPr/>
          </p:nvSpPr>
          <p:spPr>
            <a:xfrm flipH="false" flipV="false" rot="0">
              <a:off x="0" y="0"/>
              <a:ext cx="2109685" cy="269863"/>
            </a:xfrm>
            <a:custGeom>
              <a:avLst/>
              <a:gdLst/>
              <a:ahLst/>
              <a:cxnLst/>
              <a:rect r="r" b="b" t="t" l="l"/>
              <a:pathLst>
                <a:path h="269863" w="2109685">
                  <a:moveTo>
                    <a:pt x="39399" y="0"/>
                  </a:moveTo>
                  <a:lnTo>
                    <a:pt x="2070286" y="0"/>
                  </a:lnTo>
                  <a:cubicBezTo>
                    <a:pt x="2092045" y="0"/>
                    <a:pt x="2109685" y="17639"/>
                    <a:pt x="2109685" y="39399"/>
                  </a:cubicBezTo>
                  <a:lnTo>
                    <a:pt x="2109685" y="230464"/>
                  </a:lnTo>
                  <a:cubicBezTo>
                    <a:pt x="2109685" y="240913"/>
                    <a:pt x="2105534" y="250934"/>
                    <a:pt x="2098145" y="258323"/>
                  </a:cubicBezTo>
                  <a:cubicBezTo>
                    <a:pt x="2090756" y="265712"/>
                    <a:pt x="2080735" y="269863"/>
                    <a:pt x="2070286" y="269863"/>
                  </a:cubicBezTo>
                  <a:lnTo>
                    <a:pt x="39399" y="269863"/>
                  </a:lnTo>
                  <a:cubicBezTo>
                    <a:pt x="28950" y="269863"/>
                    <a:pt x="18928" y="265712"/>
                    <a:pt x="11540" y="258323"/>
                  </a:cubicBezTo>
                  <a:cubicBezTo>
                    <a:pt x="4151" y="250934"/>
                    <a:pt x="0" y="240913"/>
                    <a:pt x="0" y="230464"/>
                  </a:cubicBezTo>
                  <a:lnTo>
                    <a:pt x="0" y="39399"/>
                  </a:lnTo>
                  <a:cubicBezTo>
                    <a:pt x="0" y="28950"/>
                    <a:pt x="4151" y="18928"/>
                    <a:pt x="11540" y="11540"/>
                  </a:cubicBezTo>
                  <a:cubicBezTo>
                    <a:pt x="18928" y="4151"/>
                    <a:pt x="28950" y="0"/>
                    <a:pt x="39399" y="0"/>
                  </a:cubicBezTo>
                  <a:close/>
                </a:path>
              </a:pathLst>
            </a:custGeom>
            <a:solidFill>
              <a:srgbClr val="000000"/>
            </a:solidFill>
            <a:ln w="38100" cap="rnd">
              <a:solidFill>
                <a:srgbClr val="FBF9F1"/>
              </a:solidFill>
              <a:prstDash val="solid"/>
              <a:round/>
            </a:ln>
          </p:spPr>
        </p:sp>
        <p:sp>
          <p:nvSpPr>
            <p:cNvPr name="TextBox 10" id="10"/>
            <p:cNvSpPr txBox="true"/>
            <p:nvPr/>
          </p:nvSpPr>
          <p:spPr>
            <a:xfrm>
              <a:off x="0" y="-38100"/>
              <a:ext cx="2109684" cy="307963"/>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2896598" y="5378133"/>
            <a:ext cx="11790092" cy="3880167"/>
            <a:chOff x="0" y="0"/>
            <a:chExt cx="2109684" cy="694306"/>
          </a:xfrm>
        </p:grpSpPr>
        <p:sp>
          <p:nvSpPr>
            <p:cNvPr name="Freeform 12" id="12"/>
            <p:cNvSpPr/>
            <p:nvPr/>
          </p:nvSpPr>
          <p:spPr>
            <a:xfrm flipH="false" flipV="false" rot="0">
              <a:off x="0" y="0"/>
              <a:ext cx="2109685" cy="694306"/>
            </a:xfrm>
            <a:custGeom>
              <a:avLst/>
              <a:gdLst/>
              <a:ahLst/>
              <a:cxnLst/>
              <a:rect r="r" b="b" t="t" l="l"/>
              <a:pathLst>
                <a:path h="694306" w="2109685">
                  <a:moveTo>
                    <a:pt x="13133" y="0"/>
                  </a:moveTo>
                  <a:lnTo>
                    <a:pt x="2096552" y="0"/>
                  </a:lnTo>
                  <a:cubicBezTo>
                    <a:pt x="2100035" y="0"/>
                    <a:pt x="2103375" y="1384"/>
                    <a:pt x="2105838" y="3847"/>
                  </a:cubicBezTo>
                  <a:cubicBezTo>
                    <a:pt x="2108301" y="6309"/>
                    <a:pt x="2109685" y="9650"/>
                    <a:pt x="2109685" y="13133"/>
                  </a:cubicBezTo>
                  <a:lnTo>
                    <a:pt x="2109685" y="681173"/>
                  </a:lnTo>
                  <a:cubicBezTo>
                    <a:pt x="2109685" y="684656"/>
                    <a:pt x="2108301" y="687996"/>
                    <a:pt x="2105838" y="690459"/>
                  </a:cubicBezTo>
                  <a:cubicBezTo>
                    <a:pt x="2103375" y="692922"/>
                    <a:pt x="2100035" y="694306"/>
                    <a:pt x="2096552" y="694306"/>
                  </a:cubicBezTo>
                  <a:lnTo>
                    <a:pt x="13133" y="694306"/>
                  </a:lnTo>
                  <a:cubicBezTo>
                    <a:pt x="9650" y="694306"/>
                    <a:pt x="6309" y="692922"/>
                    <a:pt x="3847" y="690459"/>
                  </a:cubicBezTo>
                  <a:cubicBezTo>
                    <a:pt x="1384" y="687996"/>
                    <a:pt x="0" y="684656"/>
                    <a:pt x="0" y="681173"/>
                  </a:cubicBezTo>
                  <a:lnTo>
                    <a:pt x="0" y="13133"/>
                  </a:lnTo>
                  <a:cubicBezTo>
                    <a:pt x="0" y="9650"/>
                    <a:pt x="1384" y="6309"/>
                    <a:pt x="3847" y="3847"/>
                  </a:cubicBezTo>
                  <a:cubicBezTo>
                    <a:pt x="6309" y="1384"/>
                    <a:pt x="9650" y="0"/>
                    <a:pt x="13133" y="0"/>
                  </a:cubicBezTo>
                  <a:close/>
                </a:path>
              </a:pathLst>
            </a:custGeom>
            <a:solidFill>
              <a:srgbClr val="FBF9F1"/>
            </a:solidFill>
            <a:ln w="38100" cap="sq">
              <a:solidFill>
                <a:srgbClr val="FBF9F1"/>
              </a:solidFill>
              <a:prstDash val="solid"/>
              <a:miter/>
            </a:ln>
          </p:spPr>
        </p:sp>
        <p:sp>
          <p:nvSpPr>
            <p:cNvPr name="TextBox 13" id="13"/>
            <p:cNvSpPr txBox="true"/>
            <p:nvPr/>
          </p:nvSpPr>
          <p:spPr>
            <a:xfrm>
              <a:off x="0" y="-38100"/>
              <a:ext cx="2109684" cy="732406"/>
            </a:xfrm>
            <a:prstGeom prst="rect">
              <a:avLst/>
            </a:prstGeom>
          </p:spPr>
          <p:txBody>
            <a:bodyPr anchor="ctr" rtlCol="false" tIns="50800" lIns="50800" bIns="50800" rIns="50800"/>
            <a:lstStyle/>
            <a:p>
              <a:pPr algn="ctr">
                <a:lnSpc>
                  <a:spcPts val="2659"/>
                </a:lnSpc>
              </a:pPr>
            </a:p>
          </p:txBody>
        </p:sp>
      </p:grpSp>
      <p:sp>
        <p:nvSpPr>
          <p:cNvPr name="Freeform 14" id="14"/>
          <p:cNvSpPr/>
          <p:nvPr/>
        </p:nvSpPr>
        <p:spPr>
          <a:xfrm flipH="false" flipV="false" rot="0">
            <a:off x="13649802" y="3619391"/>
            <a:ext cx="672945" cy="678030"/>
          </a:xfrm>
          <a:custGeom>
            <a:avLst/>
            <a:gdLst/>
            <a:ahLst/>
            <a:cxnLst/>
            <a:rect r="r" b="b" t="t" l="l"/>
            <a:pathLst>
              <a:path h="678030" w="672945">
                <a:moveTo>
                  <a:pt x="0" y="0"/>
                </a:moveTo>
                <a:lnTo>
                  <a:pt x="672945" y="0"/>
                </a:lnTo>
                <a:lnTo>
                  <a:pt x="672945" y="678030"/>
                </a:lnTo>
                <a:lnTo>
                  <a:pt x="0" y="678030"/>
                </a:lnTo>
                <a:lnTo>
                  <a:pt x="0" y="0"/>
                </a:lnTo>
                <a:close/>
              </a:path>
            </a:pathLst>
          </a:custGeom>
          <a:blipFill>
            <a:blip r:embed="rId5"/>
            <a:stretch>
              <a:fillRect l="0" t="0" r="0" b="0"/>
            </a:stretch>
          </a:blipFill>
        </p:spPr>
      </p:sp>
      <p:sp>
        <p:nvSpPr>
          <p:cNvPr name="TextBox 15" id="15"/>
          <p:cNvSpPr txBox="true"/>
          <p:nvPr/>
        </p:nvSpPr>
        <p:spPr>
          <a:xfrm rot="0">
            <a:off x="3597015" y="3475855"/>
            <a:ext cx="9814452" cy="738644"/>
          </a:xfrm>
          <a:prstGeom prst="rect">
            <a:avLst/>
          </a:prstGeom>
        </p:spPr>
        <p:txBody>
          <a:bodyPr anchor="t" rtlCol="false" tIns="0" lIns="0" bIns="0" rIns="0">
            <a:spAutoFit/>
          </a:bodyPr>
          <a:lstStyle/>
          <a:p>
            <a:pPr algn="l">
              <a:lnSpc>
                <a:spcPts val="5769"/>
              </a:lnSpc>
              <a:spcBef>
                <a:spcPct val="0"/>
              </a:spcBef>
            </a:pPr>
            <a:r>
              <a:rPr lang="en-US" b="true" sz="4121">
                <a:solidFill>
                  <a:srgbClr val="FBF9F1"/>
                </a:solidFill>
                <a:latin typeface="Poppins Bold"/>
                <a:ea typeface="Poppins Bold"/>
                <a:cs typeface="Poppins Bold"/>
                <a:sym typeface="Poppins Bold"/>
              </a:rPr>
              <a:t>WHY RANDOM FOREST</a:t>
            </a:r>
          </a:p>
        </p:txBody>
      </p:sp>
      <p:sp>
        <p:nvSpPr>
          <p:cNvPr name="TextBox 16" id="16"/>
          <p:cNvSpPr txBox="true"/>
          <p:nvPr/>
        </p:nvSpPr>
        <p:spPr>
          <a:xfrm rot="0">
            <a:off x="3597015" y="6236478"/>
            <a:ext cx="10389260" cy="1708451"/>
          </a:xfrm>
          <a:prstGeom prst="rect">
            <a:avLst/>
          </a:prstGeom>
        </p:spPr>
        <p:txBody>
          <a:bodyPr anchor="t" rtlCol="false" tIns="0" lIns="0" bIns="0" rIns="0">
            <a:spAutoFit/>
          </a:bodyPr>
          <a:lstStyle/>
          <a:p>
            <a:pPr algn="l" marL="699114" indent="-349557" lvl="1">
              <a:lnSpc>
                <a:spcPts val="4533"/>
              </a:lnSpc>
              <a:buFont typeface="Arial"/>
              <a:buChar char="•"/>
            </a:pPr>
            <a:r>
              <a:rPr lang="en-US" b="true" sz="3238">
                <a:solidFill>
                  <a:srgbClr val="000000"/>
                </a:solidFill>
                <a:latin typeface="Lato Bold"/>
                <a:ea typeface="Lato Bold"/>
                <a:cs typeface="Lato Bold"/>
                <a:sym typeface="Lato Bold"/>
              </a:rPr>
              <a:t>Handles Complex Relationships</a:t>
            </a:r>
          </a:p>
          <a:p>
            <a:pPr algn="l" marL="699114" indent="-349557" lvl="1">
              <a:lnSpc>
                <a:spcPts val="4533"/>
              </a:lnSpc>
              <a:buFont typeface="Arial"/>
              <a:buChar char="•"/>
            </a:pPr>
            <a:r>
              <a:rPr lang="en-US" b="true" sz="3238">
                <a:solidFill>
                  <a:srgbClr val="000000"/>
                </a:solidFill>
                <a:latin typeface="Lato Bold"/>
                <a:ea typeface="Lato Bold"/>
                <a:cs typeface="Lato Bold"/>
                <a:sym typeface="Lato Bold"/>
              </a:rPr>
              <a:t>Higher Accuracy</a:t>
            </a:r>
          </a:p>
          <a:p>
            <a:pPr algn="l" marL="699114" indent="-349557" lvl="1">
              <a:lnSpc>
                <a:spcPts val="4533"/>
              </a:lnSpc>
              <a:spcBef>
                <a:spcPct val="0"/>
              </a:spcBef>
              <a:buFont typeface="Arial"/>
              <a:buChar char="•"/>
            </a:pPr>
            <a:r>
              <a:rPr lang="en-US" b="true" sz="3238">
                <a:solidFill>
                  <a:srgbClr val="000000"/>
                </a:solidFill>
                <a:latin typeface="Lato Bold"/>
                <a:ea typeface="Lato Bold"/>
                <a:cs typeface="Lato Bold"/>
                <a:sym typeface="Lato Bold"/>
              </a:rPr>
              <a:t>Handles Missing Data Well</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2181579">
            <a:off x="2315256" y="-983328"/>
            <a:ext cx="12766361" cy="13125451"/>
          </a:xfrm>
          <a:custGeom>
            <a:avLst/>
            <a:gdLst/>
            <a:ahLst/>
            <a:cxnLst/>
            <a:rect r="r" b="b" t="t" l="l"/>
            <a:pathLst>
              <a:path h="13125451" w="12766361">
                <a:moveTo>
                  <a:pt x="0" y="0"/>
                </a:moveTo>
                <a:lnTo>
                  <a:pt x="12766361" y="0"/>
                </a:lnTo>
                <a:lnTo>
                  <a:pt x="12766361" y="13125450"/>
                </a:lnTo>
                <a:lnTo>
                  <a:pt x="0" y="13125450"/>
                </a:lnTo>
                <a:lnTo>
                  <a:pt x="0" y="0"/>
                </a:lnTo>
                <a:close/>
              </a:path>
            </a:pathLst>
          </a:custGeom>
          <a:blipFill>
            <a:blip r:embed="rId2"/>
            <a:stretch>
              <a:fillRect l="-157" t="0" r="0" b="-4469"/>
            </a:stretch>
          </a:blipFill>
        </p:spPr>
      </p:sp>
      <p:grpSp>
        <p:nvGrpSpPr>
          <p:cNvPr name="Group 3" id="3"/>
          <p:cNvGrpSpPr/>
          <p:nvPr/>
        </p:nvGrpSpPr>
        <p:grpSpPr>
          <a:xfrm rot="0">
            <a:off x="2869189" y="1874899"/>
            <a:ext cx="1240483" cy="1240483"/>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76200" cap="sq">
              <a:solidFill>
                <a:srgbClr val="FFFFFF"/>
              </a:solidFill>
              <a:prstDash val="solid"/>
              <a:miter/>
            </a:ln>
          </p:spPr>
        </p:sp>
        <p:sp>
          <p:nvSpPr>
            <p:cNvPr name="TextBox 5" id="5"/>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2877530" y="6983446"/>
            <a:ext cx="1240483" cy="1240483"/>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76200" cap="sq">
              <a:solidFill>
                <a:srgbClr val="FFFFFF"/>
              </a:solidFill>
              <a:prstDash val="solid"/>
              <a:miter/>
            </a:ln>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9" id="9"/>
          <p:cNvGrpSpPr/>
          <p:nvPr/>
        </p:nvGrpSpPr>
        <p:grpSpPr>
          <a:xfrm rot="0">
            <a:off x="2877530" y="4428513"/>
            <a:ext cx="1240483" cy="1240483"/>
            <a:chOff x="0" y="0"/>
            <a:chExt cx="1653977" cy="1653977"/>
          </a:xfrm>
        </p:grpSpPr>
        <p:grpSp>
          <p:nvGrpSpPr>
            <p:cNvPr name="Group 10" id="10"/>
            <p:cNvGrpSpPr/>
            <p:nvPr/>
          </p:nvGrpSpPr>
          <p:grpSpPr>
            <a:xfrm rot="0">
              <a:off x="0" y="0"/>
              <a:ext cx="1653977" cy="1653977"/>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76200" cap="sq">
                <a:solidFill>
                  <a:srgbClr val="FFFFFF"/>
                </a:solidFill>
                <a:prstDash val="solid"/>
                <a:miter/>
              </a:ln>
            </p:spPr>
          </p:sp>
          <p:sp>
            <p:nvSpPr>
              <p:cNvPr name="TextBox 12" id="12"/>
              <p:cNvSpPr txBox="true"/>
              <p:nvPr/>
            </p:nvSpPr>
            <p:spPr>
              <a:xfrm>
                <a:off x="76200" y="38100"/>
                <a:ext cx="660400" cy="698500"/>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TextBox 13" id="13"/>
            <p:cNvSpPr txBox="true"/>
            <p:nvPr/>
          </p:nvSpPr>
          <p:spPr>
            <a:xfrm rot="0">
              <a:off x="620693" y="317082"/>
              <a:ext cx="412591" cy="934087"/>
            </a:xfrm>
            <a:prstGeom prst="rect">
              <a:avLst/>
            </a:prstGeom>
          </p:spPr>
          <p:txBody>
            <a:bodyPr anchor="t" rtlCol="false" tIns="0" lIns="0" bIns="0" rIns="0">
              <a:spAutoFit/>
            </a:bodyPr>
            <a:lstStyle/>
            <a:p>
              <a:pPr algn="ctr">
                <a:lnSpc>
                  <a:spcPts val="5879"/>
                </a:lnSpc>
                <a:spcBef>
                  <a:spcPct val="0"/>
                </a:spcBef>
              </a:pPr>
              <a:r>
                <a:rPr lang="en-US" b="true" sz="4199">
                  <a:solidFill>
                    <a:srgbClr val="000000"/>
                  </a:solidFill>
                  <a:latin typeface="Lato Bold"/>
                  <a:ea typeface="Lato Bold"/>
                  <a:cs typeface="Lato Bold"/>
                  <a:sym typeface="Lato Bold"/>
                </a:rPr>
                <a:t>2</a:t>
              </a:r>
            </a:p>
          </p:txBody>
        </p:sp>
      </p:grpSp>
      <p:sp>
        <p:nvSpPr>
          <p:cNvPr name="Freeform 14" id="14"/>
          <p:cNvSpPr/>
          <p:nvPr/>
        </p:nvSpPr>
        <p:spPr>
          <a:xfrm flipH="false" flipV="false" rot="0">
            <a:off x="4713682" y="1874899"/>
            <a:ext cx="11301259" cy="1666936"/>
          </a:xfrm>
          <a:custGeom>
            <a:avLst/>
            <a:gdLst/>
            <a:ahLst/>
            <a:cxnLst/>
            <a:rect r="r" b="b" t="t" l="l"/>
            <a:pathLst>
              <a:path h="1666936" w="11301259">
                <a:moveTo>
                  <a:pt x="0" y="0"/>
                </a:moveTo>
                <a:lnTo>
                  <a:pt x="11301259" y="0"/>
                </a:lnTo>
                <a:lnTo>
                  <a:pt x="11301259" y="1666936"/>
                </a:lnTo>
                <a:lnTo>
                  <a:pt x="0" y="1666936"/>
                </a:lnTo>
                <a:lnTo>
                  <a:pt x="0" y="0"/>
                </a:lnTo>
                <a:close/>
              </a:path>
            </a:pathLst>
          </a:custGeom>
          <a:blipFill>
            <a:blip r:embed="rId3"/>
            <a:stretch>
              <a:fillRect l="0" t="0" r="0" b="0"/>
            </a:stretch>
          </a:blipFill>
        </p:spPr>
      </p:sp>
      <p:sp>
        <p:nvSpPr>
          <p:cNvPr name="Freeform 15" id="15"/>
          <p:cNvSpPr/>
          <p:nvPr/>
        </p:nvSpPr>
        <p:spPr>
          <a:xfrm flipH="false" flipV="false" rot="0">
            <a:off x="4713682" y="4518112"/>
            <a:ext cx="11208917" cy="1061285"/>
          </a:xfrm>
          <a:custGeom>
            <a:avLst/>
            <a:gdLst/>
            <a:ahLst/>
            <a:cxnLst/>
            <a:rect r="r" b="b" t="t" l="l"/>
            <a:pathLst>
              <a:path h="1061285" w="11208917">
                <a:moveTo>
                  <a:pt x="0" y="0"/>
                </a:moveTo>
                <a:lnTo>
                  <a:pt x="11208917" y="0"/>
                </a:lnTo>
                <a:lnTo>
                  <a:pt x="11208917" y="1061285"/>
                </a:lnTo>
                <a:lnTo>
                  <a:pt x="0" y="1061285"/>
                </a:lnTo>
                <a:lnTo>
                  <a:pt x="0" y="0"/>
                </a:lnTo>
                <a:close/>
              </a:path>
            </a:pathLst>
          </a:custGeom>
          <a:blipFill>
            <a:blip r:embed="rId4"/>
            <a:stretch>
              <a:fillRect l="0" t="0" r="0" b="0"/>
            </a:stretch>
          </a:blipFill>
        </p:spPr>
      </p:sp>
      <p:sp>
        <p:nvSpPr>
          <p:cNvPr name="Freeform 16" id="16"/>
          <p:cNvSpPr/>
          <p:nvPr/>
        </p:nvSpPr>
        <p:spPr>
          <a:xfrm flipH="false" flipV="false" rot="0">
            <a:off x="4713682" y="6775672"/>
            <a:ext cx="11208917" cy="2482628"/>
          </a:xfrm>
          <a:custGeom>
            <a:avLst/>
            <a:gdLst/>
            <a:ahLst/>
            <a:cxnLst/>
            <a:rect r="r" b="b" t="t" l="l"/>
            <a:pathLst>
              <a:path h="2482628" w="11208917">
                <a:moveTo>
                  <a:pt x="0" y="0"/>
                </a:moveTo>
                <a:lnTo>
                  <a:pt x="11208917" y="0"/>
                </a:lnTo>
                <a:lnTo>
                  <a:pt x="11208917" y="2482628"/>
                </a:lnTo>
                <a:lnTo>
                  <a:pt x="0" y="2482628"/>
                </a:lnTo>
                <a:lnTo>
                  <a:pt x="0" y="0"/>
                </a:lnTo>
                <a:close/>
              </a:path>
            </a:pathLst>
          </a:custGeom>
          <a:blipFill>
            <a:blip r:embed="rId5"/>
            <a:stretch>
              <a:fillRect l="0" t="-3139" r="0" b="-3139"/>
            </a:stretch>
          </a:blipFill>
        </p:spPr>
      </p:sp>
      <p:sp>
        <p:nvSpPr>
          <p:cNvPr name="TextBox 17" id="17"/>
          <p:cNvSpPr txBox="true"/>
          <p:nvPr/>
        </p:nvSpPr>
        <p:spPr>
          <a:xfrm rot="0">
            <a:off x="3343050" y="2091280"/>
            <a:ext cx="309443" cy="721997"/>
          </a:xfrm>
          <a:prstGeom prst="rect">
            <a:avLst/>
          </a:prstGeom>
        </p:spPr>
        <p:txBody>
          <a:bodyPr anchor="t" rtlCol="false" tIns="0" lIns="0" bIns="0" rIns="0">
            <a:spAutoFit/>
          </a:bodyPr>
          <a:lstStyle/>
          <a:p>
            <a:pPr algn="ctr">
              <a:lnSpc>
                <a:spcPts val="5879"/>
              </a:lnSpc>
              <a:spcBef>
                <a:spcPct val="0"/>
              </a:spcBef>
            </a:pPr>
            <a:r>
              <a:rPr lang="en-US" b="true" sz="4199">
                <a:solidFill>
                  <a:srgbClr val="000000"/>
                </a:solidFill>
                <a:latin typeface="Lato Bold"/>
                <a:ea typeface="Lato Bold"/>
                <a:cs typeface="Lato Bold"/>
                <a:sym typeface="Lato Bold"/>
              </a:rPr>
              <a:t>1</a:t>
            </a:r>
          </a:p>
        </p:txBody>
      </p:sp>
      <p:sp>
        <p:nvSpPr>
          <p:cNvPr name="TextBox 18" id="18"/>
          <p:cNvSpPr txBox="true"/>
          <p:nvPr/>
        </p:nvSpPr>
        <p:spPr>
          <a:xfrm rot="0">
            <a:off x="3346925" y="7199827"/>
            <a:ext cx="309443" cy="721997"/>
          </a:xfrm>
          <a:prstGeom prst="rect">
            <a:avLst/>
          </a:prstGeom>
        </p:spPr>
        <p:txBody>
          <a:bodyPr anchor="t" rtlCol="false" tIns="0" lIns="0" bIns="0" rIns="0">
            <a:spAutoFit/>
          </a:bodyPr>
          <a:lstStyle/>
          <a:p>
            <a:pPr algn="ctr" marL="0" indent="0" lvl="0">
              <a:lnSpc>
                <a:spcPts val="5879"/>
              </a:lnSpc>
              <a:spcBef>
                <a:spcPct val="0"/>
              </a:spcBef>
            </a:pPr>
            <a:r>
              <a:rPr lang="en-US" b="true" sz="4199" strike="noStrike" u="none">
                <a:solidFill>
                  <a:srgbClr val="000000"/>
                </a:solidFill>
                <a:latin typeface="Lato Bold"/>
                <a:ea typeface="Lato Bold"/>
                <a:cs typeface="Lato Bold"/>
                <a:sym typeface="Lato Bold"/>
              </a:rPr>
              <a:t>3</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7116894" y="-3283768"/>
            <a:ext cx="9744477" cy="7040385"/>
          </a:xfrm>
          <a:custGeom>
            <a:avLst/>
            <a:gdLst/>
            <a:ahLst/>
            <a:cxnLst/>
            <a:rect r="r" b="b" t="t" l="l"/>
            <a:pathLst>
              <a:path h="7040385" w="9744477">
                <a:moveTo>
                  <a:pt x="0" y="0"/>
                </a:moveTo>
                <a:lnTo>
                  <a:pt x="9744477" y="0"/>
                </a:lnTo>
                <a:lnTo>
                  <a:pt x="9744477" y="7040384"/>
                </a:lnTo>
                <a:lnTo>
                  <a:pt x="0" y="7040384"/>
                </a:lnTo>
                <a:lnTo>
                  <a:pt x="0" y="0"/>
                </a:lnTo>
                <a:close/>
              </a:path>
            </a:pathLst>
          </a:custGeom>
          <a:blipFill>
            <a:blip r:embed="rId2"/>
            <a:stretch>
              <a:fillRect l="0" t="0" r="0" b="0"/>
            </a:stretch>
          </a:blipFill>
        </p:spPr>
      </p:sp>
      <p:sp>
        <p:nvSpPr>
          <p:cNvPr name="Freeform 3" id="3"/>
          <p:cNvSpPr/>
          <p:nvPr/>
        </p:nvSpPr>
        <p:spPr>
          <a:xfrm flipH="false" flipV="false" rot="7410612">
            <a:off x="15236894" y="3514366"/>
            <a:ext cx="9744477" cy="7040385"/>
          </a:xfrm>
          <a:custGeom>
            <a:avLst/>
            <a:gdLst/>
            <a:ahLst/>
            <a:cxnLst/>
            <a:rect r="r" b="b" t="t" l="l"/>
            <a:pathLst>
              <a:path h="7040385" w="9744477">
                <a:moveTo>
                  <a:pt x="0" y="0"/>
                </a:moveTo>
                <a:lnTo>
                  <a:pt x="9744477" y="0"/>
                </a:lnTo>
                <a:lnTo>
                  <a:pt x="9744477" y="7040385"/>
                </a:lnTo>
                <a:lnTo>
                  <a:pt x="0" y="7040385"/>
                </a:lnTo>
                <a:lnTo>
                  <a:pt x="0" y="0"/>
                </a:lnTo>
                <a:close/>
              </a:path>
            </a:pathLst>
          </a:custGeom>
          <a:blipFill>
            <a:blip r:embed="rId2"/>
            <a:stretch>
              <a:fillRect l="0" t="0" r="0" b="0"/>
            </a:stretch>
          </a:blipFill>
        </p:spPr>
      </p:sp>
      <p:sp>
        <p:nvSpPr>
          <p:cNvPr name="Freeform 4" id="4"/>
          <p:cNvSpPr/>
          <p:nvPr/>
        </p:nvSpPr>
        <p:spPr>
          <a:xfrm flipH="false" flipV="false" rot="0">
            <a:off x="16608890" y="861778"/>
            <a:ext cx="650410" cy="650410"/>
          </a:xfrm>
          <a:custGeom>
            <a:avLst/>
            <a:gdLst/>
            <a:ahLst/>
            <a:cxnLst/>
            <a:rect r="r" b="b" t="t" l="l"/>
            <a:pathLst>
              <a:path h="650410" w="650410">
                <a:moveTo>
                  <a:pt x="0" y="0"/>
                </a:moveTo>
                <a:lnTo>
                  <a:pt x="650410" y="0"/>
                </a:lnTo>
                <a:lnTo>
                  <a:pt x="650410" y="650410"/>
                </a:lnTo>
                <a:lnTo>
                  <a:pt x="0" y="65041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5" id="5"/>
          <p:cNvGrpSpPr/>
          <p:nvPr/>
        </p:nvGrpSpPr>
        <p:grpSpPr>
          <a:xfrm rot="0">
            <a:off x="1028700" y="703495"/>
            <a:ext cx="15338748" cy="966976"/>
            <a:chOff x="0" y="0"/>
            <a:chExt cx="4039835" cy="254677"/>
          </a:xfrm>
        </p:grpSpPr>
        <p:sp>
          <p:nvSpPr>
            <p:cNvPr name="Freeform 6" id="6"/>
            <p:cNvSpPr/>
            <p:nvPr/>
          </p:nvSpPr>
          <p:spPr>
            <a:xfrm flipH="false" flipV="false" rot="0">
              <a:off x="0" y="0"/>
              <a:ext cx="4039835" cy="254677"/>
            </a:xfrm>
            <a:custGeom>
              <a:avLst/>
              <a:gdLst/>
              <a:ahLst/>
              <a:cxnLst/>
              <a:rect r="r" b="b" t="t" l="l"/>
              <a:pathLst>
                <a:path h="254677" w="4039835">
                  <a:moveTo>
                    <a:pt x="30284" y="0"/>
                  </a:moveTo>
                  <a:lnTo>
                    <a:pt x="4009551" y="0"/>
                  </a:lnTo>
                  <a:cubicBezTo>
                    <a:pt x="4026276" y="0"/>
                    <a:pt x="4039835" y="13559"/>
                    <a:pt x="4039835" y="30284"/>
                  </a:cubicBezTo>
                  <a:lnTo>
                    <a:pt x="4039835" y="224393"/>
                  </a:lnTo>
                  <a:cubicBezTo>
                    <a:pt x="4039835" y="241118"/>
                    <a:pt x="4026276" y="254677"/>
                    <a:pt x="4009551" y="254677"/>
                  </a:cubicBezTo>
                  <a:lnTo>
                    <a:pt x="30284" y="254677"/>
                  </a:lnTo>
                  <a:cubicBezTo>
                    <a:pt x="13559" y="254677"/>
                    <a:pt x="0" y="241118"/>
                    <a:pt x="0" y="224393"/>
                  </a:cubicBezTo>
                  <a:lnTo>
                    <a:pt x="0" y="30284"/>
                  </a:lnTo>
                  <a:cubicBezTo>
                    <a:pt x="0" y="13559"/>
                    <a:pt x="13559" y="0"/>
                    <a:pt x="30284" y="0"/>
                  </a:cubicBezTo>
                  <a:close/>
                </a:path>
              </a:pathLst>
            </a:custGeom>
            <a:solidFill>
              <a:srgbClr val="000000">
                <a:alpha val="0"/>
              </a:srgbClr>
            </a:solidFill>
            <a:ln w="38100" cap="rnd">
              <a:solidFill>
                <a:srgbClr val="FBF9F1"/>
              </a:solidFill>
              <a:prstDash val="solid"/>
              <a:round/>
            </a:ln>
          </p:spPr>
        </p:sp>
        <p:sp>
          <p:nvSpPr>
            <p:cNvPr name="TextBox 7" id="7"/>
            <p:cNvSpPr txBox="true"/>
            <p:nvPr/>
          </p:nvSpPr>
          <p:spPr>
            <a:xfrm>
              <a:off x="0" y="-76200"/>
              <a:ext cx="4039835" cy="330877"/>
            </a:xfrm>
            <a:prstGeom prst="rect">
              <a:avLst/>
            </a:prstGeom>
          </p:spPr>
          <p:txBody>
            <a:bodyPr anchor="ctr" rtlCol="false" tIns="50800" lIns="50800" bIns="50800" rIns="50800"/>
            <a:lstStyle/>
            <a:p>
              <a:pPr algn="ctr">
                <a:lnSpc>
                  <a:spcPts val="5599"/>
                </a:lnSpc>
              </a:pPr>
              <a:r>
                <a:rPr lang="en-US" b="true" sz="3999">
                  <a:solidFill>
                    <a:srgbClr val="FFFFFF"/>
                  </a:solidFill>
                  <a:latin typeface="Lato Bold"/>
                  <a:ea typeface="Lato Bold"/>
                  <a:cs typeface="Lato Bold"/>
                  <a:sym typeface="Lato Bold"/>
                </a:rPr>
                <a:t>Confusion Matrix - Logistic Regression | Random Forest</a:t>
              </a:r>
            </a:p>
          </p:txBody>
        </p:sp>
      </p:grpSp>
      <p:sp>
        <p:nvSpPr>
          <p:cNvPr name="Freeform 8" id="8"/>
          <p:cNvSpPr/>
          <p:nvPr/>
        </p:nvSpPr>
        <p:spPr>
          <a:xfrm flipH="false" flipV="false" rot="0">
            <a:off x="1412575" y="2216366"/>
            <a:ext cx="6824561" cy="7179596"/>
          </a:xfrm>
          <a:custGeom>
            <a:avLst/>
            <a:gdLst/>
            <a:ahLst/>
            <a:cxnLst/>
            <a:rect r="r" b="b" t="t" l="l"/>
            <a:pathLst>
              <a:path h="7179596" w="6824561">
                <a:moveTo>
                  <a:pt x="0" y="0"/>
                </a:moveTo>
                <a:lnTo>
                  <a:pt x="6824561" y="0"/>
                </a:lnTo>
                <a:lnTo>
                  <a:pt x="6824561" y="7179596"/>
                </a:lnTo>
                <a:lnTo>
                  <a:pt x="0" y="7179596"/>
                </a:lnTo>
                <a:lnTo>
                  <a:pt x="0" y="0"/>
                </a:lnTo>
                <a:close/>
              </a:path>
            </a:pathLst>
          </a:custGeom>
          <a:blipFill>
            <a:blip r:embed="rId5"/>
            <a:stretch>
              <a:fillRect l="0" t="0" r="0" b="0"/>
            </a:stretch>
          </a:blipFill>
        </p:spPr>
      </p:sp>
      <p:sp>
        <p:nvSpPr>
          <p:cNvPr name="Freeform 9" id="9"/>
          <p:cNvSpPr/>
          <p:nvPr/>
        </p:nvSpPr>
        <p:spPr>
          <a:xfrm flipH="false" flipV="false" rot="0">
            <a:off x="9586255" y="2216366"/>
            <a:ext cx="6781193" cy="7320921"/>
          </a:xfrm>
          <a:custGeom>
            <a:avLst/>
            <a:gdLst/>
            <a:ahLst/>
            <a:cxnLst/>
            <a:rect r="r" b="b" t="t" l="l"/>
            <a:pathLst>
              <a:path h="7320921" w="6781193">
                <a:moveTo>
                  <a:pt x="0" y="0"/>
                </a:moveTo>
                <a:lnTo>
                  <a:pt x="6781193" y="0"/>
                </a:lnTo>
                <a:lnTo>
                  <a:pt x="6781193" y="7320921"/>
                </a:lnTo>
                <a:lnTo>
                  <a:pt x="0" y="7320921"/>
                </a:lnTo>
                <a:lnTo>
                  <a:pt x="0" y="0"/>
                </a:lnTo>
                <a:close/>
              </a:path>
            </a:pathLst>
          </a:custGeom>
          <a:blipFill>
            <a:blip r:embed="rId6"/>
            <a:stretch>
              <a:fillRect l="0" t="0" r="0" b="0"/>
            </a:stretch>
          </a:blipFill>
        </p:spPr>
      </p:sp>
      <p:sp>
        <p:nvSpPr>
          <p:cNvPr name="TextBox 10" id="10"/>
          <p:cNvSpPr txBox="true"/>
          <p:nvPr/>
        </p:nvSpPr>
        <p:spPr>
          <a:xfrm rot="0">
            <a:off x="9586255" y="9499187"/>
            <a:ext cx="6781193" cy="323215"/>
          </a:xfrm>
          <a:prstGeom prst="rect">
            <a:avLst/>
          </a:prstGeom>
        </p:spPr>
        <p:txBody>
          <a:bodyPr anchor="t" rtlCol="false" tIns="0" lIns="0" bIns="0" rIns="0">
            <a:spAutoFit/>
          </a:bodyPr>
          <a:lstStyle/>
          <a:p>
            <a:pPr algn="ctr">
              <a:lnSpc>
                <a:spcPts val="2659"/>
              </a:lnSpc>
              <a:spcBef>
                <a:spcPct val="0"/>
              </a:spcBef>
            </a:pPr>
            <a:r>
              <a:rPr lang="en-US" sz="1899">
                <a:solidFill>
                  <a:srgbClr val="FFFFFF"/>
                </a:solidFill>
                <a:latin typeface="Lato"/>
                <a:ea typeface="Lato"/>
                <a:cs typeface="Lato"/>
                <a:sym typeface="Lato"/>
              </a:rPr>
              <a:t>Random Forest</a:t>
            </a:r>
          </a:p>
        </p:txBody>
      </p:sp>
      <p:sp>
        <p:nvSpPr>
          <p:cNvPr name="TextBox 11" id="11"/>
          <p:cNvSpPr txBox="true"/>
          <p:nvPr/>
        </p:nvSpPr>
        <p:spPr>
          <a:xfrm rot="0">
            <a:off x="1412575" y="9357862"/>
            <a:ext cx="6824561" cy="323215"/>
          </a:xfrm>
          <a:prstGeom prst="rect">
            <a:avLst/>
          </a:prstGeom>
        </p:spPr>
        <p:txBody>
          <a:bodyPr anchor="t" rtlCol="false" tIns="0" lIns="0" bIns="0" rIns="0">
            <a:spAutoFit/>
          </a:bodyPr>
          <a:lstStyle/>
          <a:p>
            <a:pPr algn="ctr">
              <a:lnSpc>
                <a:spcPts val="2659"/>
              </a:lnSpc>
              <a:spcBef>
                <a:spcPct val="0"/>
              </a:spcBef>
            </a:pPr>
            <a:r>
              <a:rPr lang="en-US" sz="1899">
                <a:solidFill>
                  <a:srgbClr val="FFFFFF"/>
                </a:solidFill>
                <a:latin typeface="Lato"/>
                <a:ea typeface="Lato"/>
                <a:cs typeface="Lato"/>
                <a:sym typeface="Lato"/>
              </a:rPr>
              <a:t>Logistic Regression</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2181579">
            <a:off x="11191318" y="138465"/>
            <a:ext cx="10093478" cy="10858271"/>
          </a:xfrm>
          <a:custGeom>
            <a:avLst/>
            <a:gdLst/>
            <a:ahLst/>
            <a:cxnLst/>
            <a:rect r="r" b="b" t="t" l="l"/>
            <a:pathLst>
              <a:path h="10858271" w="10093478">
                <a:moveTo>
                  <a:pt x="0" y="0"/>
                </a:moveTo>
                <a:lnTo>
                  <a:pt x="10093479" y="0"/>
                </a:lnTo>
                <a:lnTo>
                  <a:pt x="10093479" y="10858271"/>
                </a:lnTo>
                <a:lnTo>
                  <a:pt x="0" y="10858271"/>
                </a:lnTo>
                <a:lnTo>
                  <a:pt x="0" y="0"/>
                </a:lnTo>
                <a:close/>
              </a:path>
            </a:pathLst>
          </a:custGeom>
          <a:blipFill>
            <a:blip r:embed="rId2"/>
            <a:stretch>
              <a:fillRect l="-157" t="0" r="-157" b="0"/>
            </a:stretch>
          </a:blipFill>
        </p:spPr>
      </p:sp>
      <p:sp>
        <p:nvSpPr>
          <p:cNvPr name="Freeform 3" id="3"/>
          <p:cNvSpPr/>
          <p:nvPr/>
        </p:nvSpPr>
        <p:spPr>
          <a:xfrm flipH="false" flipV="false" rot="0">
            <a:off x="-2280473" y="7962921"/>
            <a:ext cx="5747719" cy="3384081"/>
          </a:xfrm>
          <a:custGeom>
            <a:avLst/>
            <a:gdLst/>
            <a:ahLst/>
            <a:cxnLst/>
            <a:rect r="r" b="b" t="t" l="l"/>
            <a:pathLst>
              <a:path h="3384081" w="5747719">
                <a:moveTo>
                  <a:pt x="0" y="0"/>
                </a:moveTo>
                <a:lnTo>
                  <a:pt x="5747720" y="0"/>
                </a:lnTo>
                <a:lnTo>
                  <a:pt x="5747720" y="3384080"/>
                </a:lnTo>
                <a:lnTo>
                  <a:pt x="0" y="3384080"/>
                </a:lnTo>
                <a:lnTo>
                  <a:pt x="0" y="0"/>
                </a:lnTo>
                <a:close/>
              </a:path>
            </a:pathLst>
          </a:custGeom>
          <a:blipFill>
            <a:blip r:embed="rId3"/>
            <a:stretch>
              <a:fillRect l="-18302" t="0" r="0" b="-143185"/>
            </a:stretch>
          </a:blipFill>
        </p:spPr>
      </p:sp>
      <p:sp>
        <p:nvSpPr>
          <p:cNvPr name="Freeform 4" id="4"/>
          <p:cNvSpPr/>
          <p:nvPr/>
        </p:nvSpPr>
        <p:spPr>
          <a:xfrm flipH="false" flipV="false" rot="0">
            <a:off x="16505555" y="1186983"/>
            <a:ext cx="650410" cy="650410"/>
          </a:xfrm>
          <a:custGeom>
            <a:avLst/>
            <a:gdLst/>
            <a:ahLst/>
            <a:cxnLst/>
            <a:rect r="r" b="b" t="t" l="l"/>
            <a:pathLst>
              <a:path h="650410" w="650410">
                <a:moveTo>
                  <a:pt x="0" y="0"/>
                </a:moveTo>
                <a:lnTo>
                  <a:pt x="650410" y="0"/>
                </a:lnTo>
                <a:lnTo>
                  <a:pt x="650410" y="650410"/>
                </a:lnTo>
                <a:lnTo>
                  <a:pt x="0" y="65041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5" id="5"/>
          <p:cNvGrpSpPr/>
          <p:nvPr/>
        </p:nvGrpSpPr>
        <p:grpSpPr>
          <a:xfrm rot="0">
            <a:off x="899310" y="1028700"/>
            <a:ext cx="15338748" cy="966976"/>
            <a:chOff x="0" y="0"/>
            <a:chExt cx="4039835" cy="254677"/>
          </a:xfrm>
        </p:grpSpPr>
        <p:sp>
          <p:nvSpPr>
            <p:cNvPr name="Freeform 6" id="6"/>
            <p:cNvSpPr/>
            <p:nvPr/>
          </p:nvSpPr>
          <p:spPr>
            <a:xfrm flipH="false" flipV="false" rot="0">
              <a:off x="0" y="0"/>
              <a:ext cx="4039835" cy="254677"/>
            </a:xfrm>
            <a:custGeom>
              <a:avLst/>
              <a:gdLst/>
              <a:ahLst/>
              <a:cxnLst/>
              <a:rect r="r" b="b" t="t" l="l"/>
              <a:pathLst>
                <a:path h="254677" w="4039835">
                  <a:moveTo>
                    <a:pt x="30284" y="0"/>
                  </a:moveTo>
                  <a:lnTo>
                    <a:pt x="4009551" y="0"/>
                  </a:lnTo>
                  <a:cubicBezTo>
                    <a:pt x="4026276" y="0"/>
                    <a:pt x="4039835" y="13559"/>
                    <a:pt x="4039835" y="30284"/>
                  </a:cubicBezTo>
                  <a:lnTo>
                    <a:pt x="4039835" y="224393"/>
                  </a:lnTo>
                  <a:cubicBezTo>
                    <a:pt x="4039835" y="241118"/>
                    <a:pt x="4026276" y="254677"/>
                    <a:pt x="4009551" y="254677"/>
                  </a:cubicBezTo>
                  <a:lnTo>
                    <a:pt x="30284" y="254677"/>
                  </a:lnTo>
                  <a:cubicBezTo>
                    <a:pt x="13559" y="254677"/>
                    <a:pt x="0" y="241118"/>
                    <a:pt x="0" y="224393"/>
                  </a:cubicBezTo>
                  <a:lnTo>
                    <a:pt x="0" y="30284"/>
                  </a:lnTo>
                  <a:cubicBezTo>
                    <a:pt x="0" y="13559"/>
                    <a:pt x="13559" y="0"/>
                    <a:pt x="30284" y="0"/>
                  </a:cubicBezTo>
                  <a:close/>
                </a:path>
              </a:pathLst>
            </a:custGeom>
            <a:solidFill>
              <a:srgbClr val="000000">
                <a:alpha val="0"/>
              </a:srgbClr>
            </a:solidFill>
            <a:ln w="38100" cap="rnd">
              <a:solidFill>
                <a:srgbClr val="FBF9F1"/>
              </a:solidFill>
              <a:prstDash val="solid"/>
              <a:round/>
            </a:ln>
          </p:spPr>
        </p:sp>
        <p:sp>
          <p:nvSpPr>
            <p:cNvPr name="TextBox 7" id="7"/>
            <p:cNvSpPr txBox="true"/>
            <p:nvPr/>
          </p:nvSpPr>
          <p:spPr>
            <a:xfrm>
              <a:off x="0" y="-76200"/>
              <a:ext cx="4039835" cy="330877"/>
            </a:xfrm>
            <a:prstGeom prst="rect">
              <a:avLst/>
            </a:prstGeom>
          </p:spPr>
          <p:txBody>
            <a:bodyPr anchor="ctr" rtlCol="false" tIns="50800" lIns="50800" bIns="50800" rIns="50800"/>
            <a:lstStyle/>
            <a:p>
              <a:pPr algn="ctr">
                <a:lnSpc>
                  <a:spcPts val="5599"/>
                </a:lnSpc>
              </a:pPr>
              <a:r>
                <a:rPr lang="en-US" b="true" sz="3999">
                  <a:solidFill>
                    <a:srgbClr val="FFFFFF"/>
                  </a:solidFill>
                  <a:latin typeface="Lato Bold"/>
                  <a:ea typeface="Lato Bold"/>
                  <a:cs typeface="Lato Bold"/>
                  <a:sym typeface="Lato Bold"/>
                </a:rPr>
                <a:t>Classification Report - Logistic Regression | Random Forest</a:t>
              </a:r>
            </a:p>
          </p:txBody>
        </p:sp>
      </p:grpSp>
      <p:sp>
        <p:nvSpPr>
          <p:cNvPr name="Freeform 8" id="8"/>
          <p:cNvSpPr/>
          <p:nvPr/>
        </p:nvSpPr>
        <p:spPr>
          <a:xfrm flipH="false" flipV="false" rot="0">
            <a:off x="899310" y="3709233"/>
            <a:ext cx="7926487" cy="3239952"/>
          </a:xfrm>
          <a:custGeom>
            <a:avLst/>
            <a:gdLst/>
            <a:ahLst/>
            <a:cxnLst/>
            <a:rect r="r" b="b" t="t" l="l"/>
            <a:pathLst>
              <a:path h="3239952" w="7926487">
                <a:moveTo>
                  <a:pt x="0" y="0"/>
                </a:moveTo>
                <a:lnTo>
                  <a:pt x="7926487" y="0"/>
                </a:lnTo>
                <a:lnTo>
                  <a:pt x="7926487" y="3239951"/>
                </a:lnTo>
                <a:lnTo>
                  <a:pt x="0" y="3239951"/>
                </a:lnTo>
                <a:lnTo>
                  <a:pt x="0" y="0"/>
                </a:lnTo>
                <a:close/>
              </a:path>
            </a:pathLst>
          </a:custGeom>
          <a:blipFill>
            <a:blip r:embed="rId6"/>
            <a:stretch>
              <a:fillRect l="0" t="0" r="0" b="0"/>
            </a:stretch>
          </a:blipFill>
        </p:spPr>
      </p:sp>
      <p:sp>
        <p:nvSpPr>
          <p:cNvPr name="Freeform 9" id="9"/>
          <p:cNvSpPr/>
          <p:nvPr/>
        </p:nvSpPr>
        <p:spPr>
          <a:xfrm flipH="false" flipV="false" rot="0">
            <a:off x="9782194" y="3746971"/>
            <a:ext cx="7048566" cy="3164474"/>
          </a:xfrm>
          <a:custGeom>
            <a:avLst/>
            <a:gdLst/>
            <a:ahLst/>
            <a:cxnLst/>
            <a:rect r="r" b="b" t="t" l="l"/>
            <a:pathLst>
              <a:path h="3164474" w="7048566">
                <a:moveTo>
                  <a:pt x="0" y="0"/>
                </a:moveTo>
                <a:lnTo>
                  <a:pt x="7048566" y="0"/>
                </a:lnTo>
                <a:lnTo>
                  <a:pt x="7048566" y="3164474"/>
                </a:lnTo>
                <a:lnTo>
                  <a:pt x="0" y="3164474"/>
                </a:lnTo>
                <a:lnTo>
                  <a:pt x="0" y="0"/>
                </a:lnTo>
                <a:close/>
              </a:path>
            </a:pathLst>
          </a:custGeom>
          <a:blipFill>
            <a:blip r:embed="rId7"/>
            <a:stretch>
              <a:fillRect l="0" t="0" r="0" b="0"/>
            </a:stretch>
          </a:blipFill>
        </p:spPr>
      </p:sp>
      <p:sp>
        <p:nvSpPr>
          <p:cNvPr name="TextBox 10" id="10"/>
          <p:cNvSpPr txBox="true"/>
          <p:nvPr/>
        </p:nvSpPr>
        <p:spPr>
          <a:xfrm rot="0">
            <a:off x="1450273" y="7063404"/>
            <a:ext cx="6824561" cy="323215"/>
          </a:xfrm>
          <a:prstGeom prst="rect">
            <a:avLst/>
          </a:prstGeom>
        </p:spPr>
        <p:txBody>
          <a:bodyPr anchor="t" rtlCol="false" tIns="0" lIns="0" bIns="0" rIns="0">
            <a:spAutoFit/>
          </a:bodyPr>
          <a:lstStyle/>
          <a:p>
            <a:pPr algn="ctr">
              <a:lnSpc>
                <a:spcPts val="2659"/>
              </a:lnSpc>
              <a:spcBef>
                <a:spcPct val="0"/>
              </a:spcBef>
            </a:pPr>
            <a:r>
              <a:rPr lang="en-US" sz="1899">
                <a:solidFill>
                  <a:srgbClr val="FFFFFF"/>
                </a:solidFill>
                <a:latin typeface="Lato"/>
                <a:ea typeface="Lato"/>
                <a:cs typeface="Lato"/>
                <a:sym typeface="Lato"/>
              </a:rPr>
              <a:t>Logistic Regression</a:t>
            </a:r>
          </a:p>
        </p:txBody>
      </p:sp>
      <p:sp>
        <p:nvSpPr>
          <p:cNvPr name="TextBox 11" id="11"/>
          <p:cNvSpPr txBox="true"/>
          <p:nvPr/>
        </p:nvSpPr>
        <p:spPr>
          <a:xfrm rot="0">
            <a:off x="10049567" y="7063404"/>
            <a:ext cx="6781193" cy="323215"/>
          </a:xfrm>
          <a:prstGeom prst="rect">
            <a:avLst/>
          </a:prstGeom>
        </p:spPr>
        <p:txBody>
          <a:bodyPr anchor="t" rtlCol="false" tIns="0" lIns="0" bIns="0" rIns="0">
            <a:spAutoFit/>
          </a:bodyPr>
          <a:lstStyle/>
          <a:p>
            <a:pPr algn="ctr">
              <a:lnSpc>
                <a:spcPts val="2659"/>
              </a:lnSpc>
              <a:spcBef>
                <a:spcPct val="0"/>
              </a:spcBef>
            </a:pPr>
            <a:r>
              <a:rPr lang="en-US" sz="1899">
                <a:solidFill>
                  <a:srgbClr val="FFFFFF"/>
                </a:solidFill>
                <a:latin typeface="Lato"/>
                <a:ea typeface="Lato"/>
                <a:cs typeface="Lato"/>
                <a:sym typeface="Lato"/>
              </a:rPr>
              <a:t>Random Forest</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true" flipV="true" rot="-8355821">
            <a:off x="-3819711" y="-676055"/>
            <a:ext cx="9940582" cy="10671659"/>
          </a:xfrm>
          <a:custGeom>
            <a:avLst/>
            <a:gdLst/>
            <a:ahLst/>
            <a:cxnLst/>
            <a:rect r="r" b="b" t="t" l="l"/>
            <a:pathLst>
              <a:path h="10671659" w="9940582">
                <a:moveTo>
                  <a:pt x="9940582" y="10671659"/>
                </a:moveTo>
                <a:lnTo>
                  <a:pt x="0" y="10671659"/>
                </a:lnTo>
                <a:lnTo>
                  <a:pt x="0" y="0"/>
                </a:lnTo>
                <a:lnTo>
                  <a:pt x="9940582" y="0"/>
                </a:lnTo>
                <a:lnTo>
                  <a:pt x="9940582" y="10671659"/>
                </a:lnTo>
                <a:close/>
              </a:path>
            </a:pathLst>
          </a:custGeom>
          <a:blipFill>
            <a:blip r:embed="rId2"/>
            <a:stretch>
              <a:fillRect l="-54" t="0" r="-54" b="0"/>
            </a:stretch>
          </a:blipFill>
        </p:spPr>
      </p:sp>
      <p:grpSp>
        <p:nvGrpSpPr>
          <p:cNvPr name="Group 3" id="3"/>
          <p:cNvGrpSpPr/>
          <p:nvPr/>
        </p:nvGrpSpPr>
        <p:grpSpPr>
          <a:xfrm rot="0">
            <a:off x="1246681" y="1242201"/>
            <a:ext cx="15248722" cy="790558"/>
            <a:chOff x="0" y="0"/>
            <a:chExt cx="3304157" cy="171301"/>
          </a:xfrm>
        </p:grpSpPr>
        <p:sp>
          <p:nvSpPr>
            <p:cNvPr name="Freeform 4" id="4"/>
            <p:cNvSpPr/>
            <p:nvPr/>
          </p:nvSpPr>
          <p:spPr>
            <a:xfrm flipH="false" flipV="false" rot="0">
              <a:off x="0" y="0"/>
              <a:ext cx="3304157" cy="171301"/>
            </a:xfrm>
            <a:custGeom>
              <a:avLst/>
              <a:gdLst/>
              <a:ahLst/>
              <a:cxnLst/>
              <a:rect r="r" b="b" t="t" l="l"/>
              <a:pathLst>
                <a:path h="171301" w="3304157">
                  <a:moveTo>
                    <a:pt x="30463" y="0"/>
                  </a:moveTo>
                  <a:lnTo>
                    <a:pt x="3273694" y="0"/>
                  </a:lnTo>
                  <a:cubicBezTo>
                    <a:pt x="3290518" y="0"/>
                    <a:pt x="3304157" y="13639"/>
                    <a:pt x="3304157" y="30463"/>
                  </a:cubicBezTo>
                  <a:lnTo>
                    <a:pt x="3304157" y="140839"/>
                  </a:lnTo>
                  <a:cubicBezTo>
                    <a:pt x="3304157" y="157663"/>
                    <a:pt x="3290518" y="171301"/>
                    <a:pt x="3273694" y="171301"/>
                  </a:cubicBezTo>
                  <a:lnTo>
                    <a:pt x="30463" y="171301"/>
                  </a:lnTo>
                  <a:cubicBezTo>
                    <a:pt x="13639" y="171301"/>
                    <a:pt x="0" y="157663"/>
                    <a:pt x="0" y="140839"/>
                  </a:cubicBezTo>
                  <a:lnTo>
                    <a:pt x="0" y="30463"/>
                  </a:lnTo>
                  <a:cubicBezTo>
                    <a:pt x="0" y="13639"/>
                    <a:pt x="13639" y="0"/>
                    <a:pt x="30463" y="0"/>
                  </a:cubicBezTo>
                  <a:close/>
                </a:path>
              </a:pathLst>
            </a:custGeom>
            <a:solidFill>
              <a:srgbClr val="000000">
                <a:alpha val="0"/>
              </a:srgbClr>
            </a:solidFill>
            <a:ln w="38100" cap="rnd">
              <a:solidFill>
                <a:srgbClr val="FFFFFF"/>
              </a:solidFill>
              <a:prstDash val="solid"/>
              <a:round/>
            </a:ln>
          </p:spPr>
        </p:sp>
        <p:sp>
          <p:nvSpPr>
            <p:cNvPr name="TextBox 5" id="5"/>
            <p:cNvSpPr txBox="true"/>
            <p:nvPr/>
          </p:nvSpPr>
          <p:spPr>
            <a:xfrm>
              <a:off x="0" y="-38100"/>
              <a:ext cx="3304157" cy="209401"/>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1648878" y="1420056"/>
            <a:ext cx="434848" cy="434848"/>
          </a:xfrm>
          <a:custGeom>
            <a:avLst/>
            <a:gdLst/>
            <a:ahLst/>
            <a:cxnLst/>
            <a:rect r="r" b="b" t="t" l="l"/>
            <a:pathLst>
              <a:path h="434848" w="434848">
                <a:moveTo>
                  <a:pt x="0" y="0"/>
                </a:moveTo>
                <a:lnTo>
                  <a:pt x="434847" y="0"/>
                </a:lnTo>
                <a:lnTo>
                  <a:pt x="434847" y="434848"/>
                </a:lnTo>
                <a:lnTo>
                  <a:pt x="0" y="43484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7" id="7"/>
          <p:cNvSpPr txBox="true"/>
          <p:nvPr/>
        </p:nvSpPr>
        <p:spPr>
          <a:xfrm rot="0">
            <a:off x="2230476" y="1153292"/>
            <a:ext cx="6561169" cy="863600"/>
          </a:xfrm>
          <a:prstGeom prst="rect">
            <a:avLst/>
          </a:prstGeom>
        </p:spPr>
        <p:txBody>
          <a:bodyPr anchor="t" rtlCol="false" tIns="0" lIns="0" bIns="0" rIns="0">
            <a:spAutoFit/>
          </a:bodyPr>
          <a:lstStyle/>
          <a:p>
            <a:pPr algn="l">
              <a:lnSpc>
                <a:spcPts val="7000"/>
              </a:lnSpc>
              <a:spcBef>
                <a:spcPct val="0"/>
              </a:spcBef>
            </a:pPr>
            <a:r>
              <a:rPr lang="en-US" b="true" sz="5000">
                <a:solidFill>
                  <a:srgbClr val="FFFFFF"/>
                </a:solidFill>
                <a:latin typeface="Lato Bold"/>
                <a:ea typeface="Lato Bold"/>
                <a:cs typeface="Lato Bold"/>
                <a:sym typeface="Lato Bold"/>
              </a:rPr>
              <a:t>Cross Validation</a:t>
            </a:r>
          </a:p>
        </p:txBody>
      </p:sp>
      <p:grpSp>
        <p:nvGrpSpPr>
          <p:cNvPr name="Group 8" id="8"/>
          <p:cNvGrpSpPr/>
          <p:nvPr/>
        </p:nvGrpSpPr>
        <p:grpSpPr>
          <a:xfrm rot="0">
            <a:off x="2896598" y="3204334"/>
            <a:ext cx="11790092" cy="1508144"/>
            <a:chOff x="0" y="0"/>
            <a:chExt cx="2109684" cy="269863"/>
          </a:xfrm>
        </p:grpSpPr>
        <p:sp>
          <p:nvSpPr>
            <p:cNvPr name="Freeform 9" id="9"/>
            <p:cNvSpPr/>
            <p:nvPr/>
          </p:nvSpPr>
          <p:spPr>
            <a:xfrm flipH="false" flipV="false" rot="0">
              <a:off x="0" y="0"/>
              <a:ext cx="2109685" cy="269863"/>
            </a:xfrm>
            <a:custGeom>
              <a:avLst/>
              <a:gdLst/>
              <a:ahLst/>
              <a:cxnLst/>
              <a:rect r="r" b="b" t="t" l="l"/>
              <a:pathLst>
                <a:path h="269863" w="2109685">
                  <a:moveTo>
                    <a:pt x="39399" y="0"/>
                  </a:moveTo>
                  <a:lnTo>
                    <a:pt x="2070286" y="0"/>
                  </a:lnTo>
                  <a:cubicBezTo>
                    <a:pt x="2092045" y="0"/>
                    <a:pt x="2109685" y="17639"/>
                    <a:pt x="2109685" y="39399"/>
                  </a:cubicBezTo>
                  <a:lnTo>
                    <a:pt x="2109685" y="230464"/>
                  </a:lnTo>
                  <a:cubicBezTo>
                    <a:pt x="2109685" y="240913"/>
                    <a:pt x="2105534" y="250934"/>
                    <a:pt x="2098145" y="258323"/>
                  </a:cubicBezTo>
                  <a:cubicBezTo>
                    <a:pt x="2090756" y="265712"/>
                    <a:pt x="2080735" y="269863"/>
                    <a:pt x="2070286" y="269863"/>
                  </a:cubicBezTo>
                  <a:lnTo>
                    <a:pt x="39399" y="269863"/>
                  </a:lnTo>
                  <a:cubicBezTo>
                    <a:pt x="28950" y="269863"/>
                    <a:pt x="18928" y="265712"/>
                    <a:pt x="11540" y="258323"/>
                  </a:cubicBezTo>
                  <a:cubicBezTo>
                    <a:pt x="4151" y="250934"/>
                    <a:pt x="0" y="240913"/>
                    <a:pt x="0" y="230464"/>
                  </a:cubicBezTo>
                  <a:lnTo>
                    <a:pt x="0" y="39399"/>
                  </a:lnTo>
                  <a:cubicBezTo>
                    <a:pt x="0" y="28950"/>
                    <a:pt x="4151" y="18928"/>
                    <a:pt x="11540" y="11540"/>
                  </a:cubicBezTo>
                  <a:cubicBezTo>
                    <a:pt x="18928" y="4151"/>
                    <a:pt x="28950" y="0"/>
                    <a:pt x="39399" y="0"/>
                  </a:cubicBezTo>
                  <a:close/>
                </a:path>
              </a:pathLst>
            </a:custGeom>
            <a:solidFill>
              <a:srgbClr val="000000"/>
            </a:solidFill>
            <a:ln w="38100" cap="rnd">
              <a:solidFill>
                <a:srgbClr val="FBF9F1"/>
              </a:solidFill>
              <a:prstDash val="solid"/>
              <a:round/>
            </a:ln>
          </p:spPr>
        </p:sp>
        <p:sp>
          <p:nvSpPr>
            <p:cNvPr name="TextBox 10" id="10"/>
            <p:cNvSpPr txBox="true"/>
            <p:nvPr/>
          </p:nvSpPr>
          <p:spPr>
            <a:xfrm>
              <a:off x="0" y="-38100"/>
              <a:ext cx="2109684" cy="307963"/>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2896598" y="5378133"/>
            <a:ext cx="11790092" cy="3880167"/>
            <a:chOff x="0" y="0"/>
            <a:chExt cx="2109684" cy="694306"/>
          </a:xfrm>
        </p:grpSpPr>
        <p:sp>
          <p:nvSpPr>
            <p:cNvPr name="Freeform 12" id="12"/>
            <p:cNvSpPr/>
            <p:nvPr/>
          </p:nvSpPr>
          <p:spPr>
            <a:xfrm flipH="false" flipV="false" rot="0">
              <a:off x="0" y="0"/>
              <a:ext cx="2109685" cy="694306"/>
            </a:xfrm>
            <a:custGeom>
              <a:avLst/>
              <a:gdLst/>
              <a:ahLst/>
              <a:cxnLst/>
              <a:rect r="r" b="b" t="t" l="l"/>
              <a:pathLst>
                <a:path h="694306" w="2109685">
                  <a:moveTo>
                    <a:pt x="13133" y="0"/>
                  </a:moveTo>
                  <a:lnTo>
                    <a:pt x="2096552" y="0"/>
                  </a:lnTo>
                  <a:cubicBezTo>
                    <a:pt x="2100035" y="0"/>
                    <a:pt x="2103375" y="1384"/>
                    <a:pt x="2105838" y="3847"/>
                  </a:cubicBezTo>
                  <a:cubicBezTo>
                    <a:pt x="2108301" y="6309"/>
                    <a:pt x="2109685" y="9650"/>
                    <a:pt x="2109685" y="13133"/>
                  </a:cubicBezTo>
                  <a:lnTo>
                    <a:pt x="2109685" y="681173"/>
                  </a:lnTo>
                  <a:cubicBezTo>
                    <a:pt x="2109685" y="684656"/>
                    <a:pt x="2108301" y="687996"/>
                    <a:pt x="2105838" y="690459"/>
                  </a:cubicBezTo>
                  <a:cubicBezTo>
                    <a:pt x="2103375" y="692922"/>
                    <a:pt x="2100035" y="694306"/>
                    <a:pt x="2096552" y="694306"/>
                  </a:cubicBezTo>
                  <a:lnTo>
                    <a:pt x="13133" y="694306"/>
                  </a:lnTo>
                  <a:cubicBezTo>
                    <a:pt x="9650" y="694306"/>
                    <a:pt x="6309" y="692922"/>
                    <a:pt x="3847" y="690459"/>
                  </a:cubicBezTo>
                  <a:cubicBezTo>
                    <a:pt x="1384" y="687996"/>
                    <a:pt x="0" y="684656"/>
                    <a:pt x="0" y="681173"/>
                  </a:cubicBezTo>
                  <a:lnTo>
                    <a:pt x="0" y="13133"/>
                  </a:lnTo>
                  <a:cubicBezTo>
                    <a:pt x="0" y="9650"/>
                    <a:pt x="1384" y="6309"/>
                    <a:pt x="3847" y="3847"/>
                  </a:cubicBezTo>
                  <a:cubicBezTo>
                    <a:pt x="6309" y="1384"/>
                    <a:pt x="9650" y="0"/>
                    <a:pt x="13133" y="0"/>
                  </a:cubicBezTo>
                  <a:close/>
                </a:path>
              </a:pathLst>
            </a:custGeom>
            <a:solidFill>
              <a:srgbClr val="FBF9F1"/>
            </a:solidFill>
            <a:ln w="38100" cap="sq">
              <a:solidFill>
                <a:srgbClr val="FBF9F1"/>
              </a:solidFill>
              <a:prstDash val="solid"/>
              <a:miter/>
            </a:ln>
          </p:spPr>
        </p:sp>
        <p:sp>
          <p:nvSpPr>
            <p:cNvPr name="TextBox 13" id="13"/>
            <p:cNvSpPr txBox="true"/>
            <p:nvPr/>
          </p:nvSpPr>
          <p:spPr>
            <a:xfrm>
              <a:off x="0" y="-38100"/>
              <a:ext cx="2109684" cy="732406"/>
            </a:xfrm>
            <a:prstGeom prst="rect">
              <a:avLst/>
            </a:prstGeom>
          </p:spPr>
          <p:txBody>
            <a:bodyPr anchor="ctr" rtlCol="false" tIns="50800" lIns="50800" bIns="50800" rIns="50800"/>
            <a:lstStyle/>
            <a:p>
              <a:pPr algn="ctr">
                <a:lnSpc>
                  <a:spcPts val="2659"/>
                </a:lnSpc>
              </a:pPr>
            </a:p>
          </p:txBody>
        </p:sp>
      </p:grpSp>
      <p:sp>
        <p:nvSpPr>
          <p:cNvPr name="Freeform 14" id="14"/>
          <p:cNvSpPr/>
          <p:nvPr/>
        </p:nvSpPr>
        <p:spPr>
          <a:xfrm flipH="false" flipV="false" rot="0">
            <a:off x="13649802" y="3619391"/>
            <a:ext cx="672945" cy="678030"/>
          </a:xfrm>
          <a:custGeom>
            <a:avLst/>
            <a:gdLst/>
            <a:ahLst/>
            <a:cxnLst/>
            <a:rect r="r" b="b" t="t" l="l"/>
            <a:pathLst>
              <a:path h="678030" w="672945">
                <a:moveTo>
                  <a:pt x="0" y="0"/>
                </a:moveTo>
                <a:lnTo>
                  <a:pt x="672945" y="0"/>
                </a:lnTo>
                <a:lnTo>
                  <a:pt x="672945" y="678030"/>
                </a:lnTo>
                <a:lnTo>
                  <a:pt x="0" y="678030"/>
                </a:lnTo>
                <a:lnTo>
                  <a:pt x="0" y="0"/>
                </a:lnTo>
                <a:close/>
              </a:path>
            </a:pathLst>
          </a:custGeom>
          <a:blipFill>
            <a:blip r:embed="rId5"/>
            <a:stretch>
              <a:fillRect l="0" t="0" r="0" b="0"/>
            </a:stretch>
          </a:blipFill>
        </p:spPr>
      </p:sp>
      <p:sp>
        <p:nvSpPr>
          <p:cNvPr name="TextBox 15" id="15"/>
          <p:cNvSpPr txBox="true"/>
          <p:nvPr/>
        </p:nvSpPr>
        <p:spPr>
          <a:xfrm rot="0">
            <a:off x="3597015" y="3475855"/>
            <a:ext cx="9814452" cy="738644"/>
          </a:xfrm>
          <a:prstGeom prst="rect">
            <a:avLst/>
          </a:prstGeom>
        </p:spPr>
        <p:txBody>
          <a:bodyPr anchor="t" rtlCol="false" tIns="0" lIns="0" bIns="0" rIns="0">
            <a:spAutoFit/>
          </a:bodyPr>
          <a:lstStyle/>
          <a:p>
            <a:pPr algn="l">
              <a:lnSpc>
                <a:spcPts val="5769"/>
              </a:lnSpc>
              <a:spcBef>
                <a:spcPct val="0"/>
              </a:spcBef>
            </a:pPr>
            <a:r>
              <a:rPr lang="en-US" b="true" sz="4121">
                <a:solidFill>
                  <a:srgbClr val="FBF9F1"/>
                </a:solidFill>
                <a:latin typeface="Poppins Bold"/>
                <a:ea typeface="Poppins Bold"/>
                <a:cs typeface="Poppins Bold"/>
                <a:sym typeface="Poppins Bold"/>
              </a:rPr>
              <a:t>WHY USE CROSS-VALIDATION</a:t>
            </a:r>
          </a:p>
        </p:txBody>
      </p:sp>
      <p:sp>
        <p:nvSpPr>
          <p:cNvPr name="TextBox 16" id="16"/>
          <p:cNvSpPr txBox="true"/>
          <p:nvPr/>
        </p:nvSpPr>
        <p:spPr>
          <a:xfrm rot="0">
            <a:off x="3597015" y="6246003"/>
            <a:ext cx="10725732" cy="2251359"/>
          </a:xfrm>
          <a:prstGeom prst="rect">
            <a:avLst/>
          </a:prstGeom>
        </p:spPr>
        <p:txBody>
          <a:bodyPr anchor="t" rtlCol="false" tIns="0" lIns="0" bIns="0" rIns="0">
            <a:spAutoFit/>
          </a:bodyPr>
          <a:lstStyle/>
          <a:p>
            <a:pPr algn="l" marL="693065" indent="-346533" lvl="1">
              <a:lnSpc>
                <a:spcPts val="4494"/>
              </a:lnSpc>
              <a:buFont typeface="Arial"/>
              <a:buChar char="•"/>
            </a:pPr>
            <a:r>
              <a:rPr lang="en-US" b="true" sz="3210">
                <a:solidFill>
                  <a:srgbClr val="000000"/>
                </a:solidFill>
                <a:latin typeface="Lato Bold"/>
                <a:ea typeface="Lato Bold"/>
                <a:cs typeface="Lato Bold"/>
                <a:sym typeface="Lato Bold"/>
              </a:rPr>
              <a:t>Improves Model Reliability</a:t>
            </a:r>
          </a:p>
          <a:p>
            <a:pPr algn="l" marL="693065" indent="-346533" lvl="1">
              <a:lnSpc>
                <a:spcPts val="4494"/>
              </a:lnSpc>
              <a:buFont typeface="Arial"/>
              <a:buChar char="•"/>
            </a:pPr>
            <a:r>
              <a:rPr lang="en-US" b="true" sz="3210">
                <a:solidFill>
                  <a:srgbClr val="000000"/>
                </a:solidFill>
                <a:latin typeface="Lato Bold"/>
                <a:ea typeface="Lato Bold"/>
                <a:cs typeface="Lato Bold"/>
                <a:sym typeface="Lato Bold"/>
              </a:rPr>
              <a:t>Reduces Overfitting and Underfitting</a:t>
            </a:r>
          </a:p>
          <a:p>
            <a:pPr algn="l" marL="693065" indent="-346533" lvl="1">
              <a:lnSpc>
                <a:spcPts val="4494"/>
              </a:lnSpc>
              <a:buFont typeface="Arial"/>
              <a:buChar char="•"/>
            </a:pPr>
            <a:r>
              <a:rPr lang="en-US" b="true" sz="3210">
                <a:solidFill>
                  <a:srgbClr val="000000"/>
                </a:solidFill>
                <a:latin typeface="Lato Bold"/>
                <a:ea typeface="Lato Bold"/>
                <a:cs typeface="Lato Bold"/>
                <a:sym typeface="Lato Bold"/>
              </a:rPr>
              <a:t>Provides a More Comprehensive Performance Metric</a:t>
            </a:r>
          </a:p>
          <a:p>
            <a:pPr algn="l">
              <a:lnSpc>
                <a:spcPts val="4494"/>
              </a:lnSpc>
              <a:spcBef>
                <a:spcPct val="0"/>
              </a:spcBef>
            </a:pPr>
          </a:p>
        </p:txBody>
      </p:sp>
      <p:sp>
        <p:nvSpPr>
          <p:cNvPr name="Freeform 17" id="17"/>
          <p:cNvSpPr/>
          <p:nvPr/>
        </p:nvSpPr>
        <p:spPr>
          <a:xfrm flipH="false" flipV="false" rot="0">
            <a:off x="16794261" y="1312275"/>
            <a:ext cx="650410" cy="650410"/>
          </a:xfrm>
          <a:custGeom>
            <a:avLst/>
            <a:gdLst/>
            <a:ahLst/>
            <a:cxnLst/>
            <a:rect r="r" b="b" t="t" l="l"/>
            <a:pathLst>
              <a:path h="650410" w="650410">
                <a:moveTo>
                  <a:pt x="0" y="0"/>
                </a:moveTo>
                <a:lnTo>
                  <a:pt x="650411" y="0"/>
                </a:lnTo>
                <a:lnTo>
                  <a:pt x="650411" y="650410"/>
                </a:lnTo>
                <a:lnTo>
                  <a:pt x="0" y="65041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true" flipV="true" rot="-8355821">
            <a:off x="-3819711" y="-676055"/>
            <a:ext cx="9940582" cy="10671659"/>
          </a:xfrm>
          <a:custGeom>
            <a:avLst/>
            <a:gdLst/>
            <a:ahLst/>
            <a:cxnLst/>
            <a:rect r="r" b="b" t="t" l="l"/>
            <a:pathLst>
              <a:path h="10671659" w="9940582">
                <a:moveTo>
                  <a:pt x="9940582" y="10671659"/>
                </a:moveTo>
                <a:lnTo>
                  <a:pt x="0" y="10671659"/>
                </a:lnTo>
                <a:lnTo>
                  <a:pt x="0" y="0"/>
                </a:lnTo>
                <a:lnTo>
                  <a:pt x="9940582" y="0"/>
                </a:lnTo>
                <a:lnTo>
                  <a:pt x="9940582" y="10671659"/>
                </a:lnTo>
                <a:close/>
              </a:path>
            </a:pathLst>
          </a:custGeom>
          <a:blipFill>
            <a:blip r:embed="rId2"/>
            <a:stretch>
              <a:fillRect l="-54" t="0" r="-54" b="0"/>
            </a:stretch>
          </a:blipFill>
        </p:spPr>
      </p:sp>
      <p:grpSp>
        <p:nvGrpSpPr>
          <p:cNvPr name="Group 3" id="3"/>
          <p:cNvGrpSpPr/>
          <p:nvPr/>
        </p:nvGrpSpPr>
        <p:grpSpPr>
          <a:xfrm rot="0">
            <a:off x="1246681" y="1242201"/>
            <a:ext cx="15096771" cy="790558"/>
            <a:chOff x="0" y="0"/>
            <a:chExt cx="3271231" cy="171301"/>
          </a:xfrm>
        </p:grpSpPr>
        <p:sp>
          <p:nvSpPr>
            <p:cNvPr name="Freeform 4" id="4"/>
            <p:cNvSpPr/>
            <p:nvPr/>
          </p:nvSpPr>
          <p:spPr>
            <a:xfrm flipH="false" flipV="false" rot="0">
              <a:off x="0" y="0"/>
              <a:ext cx="3271231" cy="171301"/>
            </a:xfrm>
            <a:custGeom>
              <a:avLst/>
              <a:gdLst/>
              <a:ahLst/>
              <a:cxnLst/>
              <a:rect r="r" b="b" t="t" l="l"/>
              <a:pathLst>
                <a:path h="171301" w="3271231">
                  <a:moveTo>
                    <a:pt x="30769" y="0"/>
                  </a:moveTo>
                  <a:lnTo>
                    <a:pt x="3240462" y="0"/>
                  </a:lnTo>
                  <a:cubicBezTo>
                    <a:pt x="3248623" y="0"/>
                    <a:pt x="3256449" y="3242"/>
                    <a:pt x="3262219" y="9012"/>
                  </a:cubicBezTo>
                  <a:cubicBezTo>
                    <a:pt x="3267990" y="14782"/>
                    <a:pt x="3271231" y="22609"/>
                    <a:pt x="3271231" y="30769"/>
                  </a:cubicBezTo>
                  <a:lnTo>
                    <a:pt x="3271231" y="140532"/>
                  </a:lnTo>
                  <a:cubicBezTo>
                    <a:pt x="3271231" y="157526"/>
                    <a:pt x="3257455" y="171301"/>
                    <a:pt x="3240462" y="171301"/>
                  </a:cubicBezTo>
                  <a:lnTo>
                    <a:pt x="30769" y="171301"/>
                  </a:lnTo>
                  <a:cubicBezTo>
                    <a:pt x="22609" y="171301"/>
                    <a:pt x="14782" y="168060"/>
                    <a:pt x="9012" y="162289"/>
                  </a:cubicBezTo>
                  <a:cubicBezTo>
                    <a:pt x="3242" y="156519"/>
                    <a:pt x="0" y="148693"/>
                    <a:pt x="0" y="140532"/>
                  </a:cubicBezTo>
                  <a:lnTo>
                    <a:pt x="0" y="30769"/>
                  </a:lnTo>
                  <a:cubicBezTo>
                    <a:pt x="0" y="13776"/>
                    <a:pt x="13776" y="0"/>
                    <a:pt x="30769" y="0"/>
                  </a:cubicBezTo>
                  <a:close/>
                </a:path>
              </a:pathLst>
            </a:custGeom>
            <a:solidFill>
              <a:srgbClr val="000000">
                <a:alpha val="0"/>
              </a:srgbClr>
            </a:solidFill>
            <a:ln w="38100" cap="rnd">
              <a:solidFill>
                <a:srgbClr val="FFFFFF"/>
              </a:solidFill>
              <a:prstDash val="solid"/>
              <a:round/>
            </a:ln>
          </p:spPr>
        </p:sp>
        <p:sp>
          <p:nvSpPr>
            <p:cNvPr name="TextBox 5" id="5"/>
            <p:cNvSpPr txBox="true"/>
            <p:nvPr/>
          </p:nvSpPr>
          <p:spPr>
            <a:xfrm>
              <a:off x="0" y="-38100"/>
              <a:ext cx="3271231" cy="209401"/>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1648878" y="1420056"/>
            <a:ext cx="434848" cy="434848"/>
          </a:xfrm>
          <a:custGeom>
            <a:avLst/>
            <a:gdLst/>
            <a:ahLst/>
            <a:cxnLst/>
            <a:rect r="r" b="b" t="t" l="l"/>
            <a:pathLst>
              <a:path h="434848" w="434848">
                <a:moveTo>
                  <a:pt x="0" y="0"/>
                </a:moveTo>
                <a:lnTo>
                  <a:pt x="434847" y="0"/>
                </a:lnTo>
                <a:lnTo>
                  <a:pt x="434847" y="434848"/>
                </a:lnTo>
                <a:lnTo>
                  <a:pt x="0" y="43484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7" id="7"/>
          <p:cNvGrpSpPr/>
          <p:nvPr/>
        </p:nvGrpSpPr>
        <p:grpSpPr>
          <a:xfrm rot="0">
            <a:off x="2896598" y="2916529"/>
            <a:ext cx="11774897" cy="6812819"/>
            <a:chOff x="0" y="0"/>
            <a:chExt cx="2106966" cy="1219066"/>
          </a:xfrm>
        </p:grpSpPr>
        <p:sp>
          <p:nvSpPr>
            <p:cNvPr name="Freeform 8" id="8"/>
            <p:cNvSpPr/>
            <p:nvPr/>
          </p:nvSpPr>
          <p:spPr>
            <a:xfrm flipH="false" flipV="false" rot="0">
              <a:off x="0" y="0"/>
              <a:ext cx="2106966" cy="1219066"/>
            </a:xfrm>
            <a:custGeom>
              <a:avLst/>
              <a:gdLst/>
              <a:ahLst/>
              <a:cxnLst/>
              <a:rect r="r" b="b" t="t" l="l"/>
              <a:pathLst>
                <a:path h="1219066" w="2106966">
                  <a:moveTo>
                    <a:pt x="13150" y="0"/>
                  </a:moveTo>
                  <a:lnTo>
                    <a:pt x="2093816" y="0"/>
                  </a:lnTo>
                  <a:cubicBezTo>
                    <a:pt x="2101078" y="0"/>
                    <a:pt x="2106966" y="5887"/>
                    <a:pt x="2106966" y="13150"/>
                  </a:cubicBezTo>
                  <a:lnTo>
                    <a:pt x="2106966" y="1205916"/>
                  </a:lnTo>
                  <a:cubicBezTo>
                    <a:pt x="2106966" y="1213178"/>
                    <a:pt x="2101078" y="1219066"/>
                    <a:pt x="2093816" y="1219066"/>
                  </a:cubicBezTo>
                  <a:lnTo>
                    <a:pt x="13150" y="1219066"/>
                  </a:lnTo>
                  <a:cubicBezTo>
                    <a:pt x="5887" y="1219066"/>
                    <a:pt x="0" y="1213178"/>
                    <a:pt x="0" y="1205916"/>
                  </a:cubicBezTo>
                  <a:lnTo>
                    <a:pt x="0" y="13150"/>
                  </a:lnTo>
                  <a:cubicBezTo>
                    <a:pt x="0" y="5887"/>
                    <a:pt x="5887" y="0"/>
                    <a:pt x="13150" y="0"/>
                  </a:cubicBezTo>
                  <a:close/>
                </a:path>
              </a:pathLst>
            </a:custGeom>
            <a:solidFill>
              <a:srgbClr val="FBF9F1"/>
            </a:solidFill>
            <a:ln w="38100" cap="sq">
              <a:solidFill>
                <a:srgbClr val="FBF9F1"/>
              </a:solidFill>
              <a:prstDash val="solid"/>
              <a:miter/>
            </a:ln>
          </p:spPr>
        </p:sp>
        <p:sp>
          <p:nvSpPr>
            <p:cNvPr name="TextBox 9" id="9"/>
            <p:cNvSpPr txBox="true"/>
            <p:nvPr/>
          </p:nvSpPr>
          <p:spPr>
            <a:xfrm>
              <a:off x="0" y="-38100"/>
              <a:ext cx="2106966" cy="1257166"/>
            </a:xfrm>
            <a:prstGeom prst="rect">
              <a:avLst/>
            </a:prstGeom>
          </p:spPr>
          <p:txBody>
            <a:bodyPr anchor="ctr" rtlCol="false" tIns="50800" lIns="50800" bIns="50800" rIns="50800"/>
            <a:lstStyle/>
            <a:p>
              <a:pPr algn="ctr">
                <a:lnSpc>
                  <a:spcPts val="2659"/>
                </a:lnSpc>
              </a:pPr>
            </a:p>
          </p:txBody>
        </p:sp>
      </p:grpSp>
      <p:sp>
        <p:nvSpPr>
          <p:cNvPr name="Freeform 10" id="10"/>
          <p:cNvSpPr/>
          <p:nvPr/>
        </p:nvSpPr>
        <p:spPr>
          <a:xfrm flipH="false" flipV="false" rot="0">
            <a:off x="3763757" y="5862484"/>
            <a:ext cx="10222517" cy="1760507"/>
          </a:xfrm>
          <a:custGeom>
            <a:avLst/>
            <a:gdLst/>
            <a:ahLst/>
            <a:cxnLst/>
            <a:rect r="r" b="b" t="t" l="l"/>
            <a:pathLst>
              <a:path h="1760507" w="10222517">
                <a:moveTo>
                  <a:pt x="0" y="0"/>
                </a:moveTo>
                <a:lnTo>
                  <a:pt x="10222517" y="0"/>
                </a:lnTo>
                <a:lnTo>
                  <a:pt x="10222517" y="1760507"/>
                </a:lnTo>
                <a:lnTo>
                  <a:pt x="0" y="1760507"/>
                </a:lnTo>
                <a:lnTo>
                  <a:pt x="0" y="0"/>
                </a:lnTo>
                <a:close/>
              </a:path>
            </a:pathLst>
          </a:custGeom>
          <a:blipFill>
            <a:blip r:embed="rId5"/>
            <a:stretch>
              <a:fillRect l="0" t="0" r="-2874" b="-2296"/>
            </a:stretch>
          </a:blipFill>
        </p:spPr>
      </p:sp>
      <p:sp>
        <p:nvSpPr>
          <p:cNvPr name="Freeform 11" id="11"/>
          <p:cNvSpPr/>
          <p:nvPr/>
        </p:nvSpPr>
        <p:spPr>
          <a:xfrm flipH="false" flipV="false" rot="0">
            <a:off x="6431207" y="7767744"/>
            <a:ext cx="3935031" cy="1364268"/>
          </a:xfrm>
          <a:custGeom>
            <a:avLst/>
            <a:gdLst/>
            <a:ahLst/>
            <a:cxnLst/>
            <a:rect r="r" b="b" t="t" l="l"/>
            <a:pathLst>
              <a:path h="1364268" w="3935031">
                <a:moveTo>
                  <a:pt x="0" y="0"/>
                </a:moveTo>
                <a:lnTo>
                  <a:pt x="3935030" y="0"/>
                </a:lnTo>
                <a:lnTo>
                  <a:pt x="3935030" y="1364267"/>
                </a:lnTo>
                <a:lnTo>
                  <a:pt x="0" y="1364267"/>
                </a:lnTo>
                <a:lnTo>
                  <a:pt x="0" y="0"/>
                </a:lnTo>
                <a:close/>
              </a:path>
            </a:pathLst>
          </a:custGeom>
          <a:blipFill>
            <a:blip r:embed="rId6"/>
            <a:stretch>
              <a:fillRect l="0" t="0" r="0" b="0"/>
            </a:stretch>
          </a:blipFill>
        </p:spPr>
      </p:sp>
      <p:sp>
        <p:nvSpPr>
          <p:cNvPr name="TextBox 12" id="12"/>
          <p:cNvSpPr txBox="true"/>
          <p:nvPr/>
        </p:nvSpPr>
        <p:spPr>
          <a:xfrm rot="0">
            <a:off x="2230476" y="1153292"/>
            <a:ext cx="6561169" cy="863600"/>
          </a:xfrm>
          <a:prstGeom prst="rect">
            <a:avLst/>
          </a:prstGeom>
        </p:spPr>
        <p:txBody>
          <a:bodyPr anchor="t" rtlCol="false" tIns="0" lIns="0" bIns="0" rIns="0">
            <a:spAutoFit/>
          </a:bodyPr>
          <a:lstStyle/>
          <a:p>
            <a:pPr algn="l">
              <a:lnSpc>
                <a:spcPts val="7000"/>
              </a:lnSpc>
              <a:spcBef>
                <a:spcPct val="0"/>
              </a:spcBef>
            </a:pPr>
            <a:r>
              <a:rPr lang="en-US" b="true" sz="5000">
                <a:solidFill>
                  <a:srgbClr val="FFFFFF"/>
                </a:solidFill>
                <a:latin typeface="Lato Bold"/>
                <a:ea typeface="Lato Bold"/>
                <a:cs typeface="Lato Bold"/>
                <a:sym typeface="Lato Bold"/>
              </a:rPr>
              <a:t>Cross Validation</a:t>
            </a:r>
          </a:p>
        </p:txBody>
      </p:sp>
      <p:sp>
        <p:nvSpPr>
          <p:cNvPr name="TextBox 13" id="13"/>
          <p:cNvSpPr txBox="true"/>
          <p:nvPr/>
        </p:nvSpPr>
        <p:spPr>
          <a:xfrm rot="0">
            <a:off x="3597015" y="3241230"/>
            <a:ext cx="10389260" cy="2333926"/>
          </a:xfrm>
          <a:prstGeom prst="rect">
            <a:avLst/>
          </a:prstGeom>
        </p:spPr>
        <p:txBody>
          <a:bodyPr anchor="t" rtlCol="false" tIns="0" lIns="0" bIns="0" rIns="0">
            <a:spAutoFit/>
          </a:bodyPr>
          <a:lstStyle/>
          <a:p>
            <a:pPr algn="l" marL="483220" indent="-241610" lvl="1">
              <a:lnSpc>
                <a:spcPts val="3133"/>
              </a:lnSpc>
              <a:buFont typeface="Arial"/>
              <a:buChar char="•"/>
            </a:pPr>
            <a:r>
              <a:rPr lang="en-US" b="true" sz="2238">
                <a:solidFill>
                  <a:srgbClr val="000000"/>
                </a:solidFill>
                <a:latin typeface="Lato Bold"/>
                <a:ea typeface="Lato Bold"/>
                <a:cs typeface="Lato Bold"/>
                <a:sym typeface="Lato Bold"/>
              </a:rPr>
              <a:t> K-fold cross-validation </a:t>
            </a:r>
            <a:r>
              <a:rPr lang="en-US" sz="2238">
                <a:solidFill>
                  <a:srgbClr val="000000"/>
                </a:solidFill>
                <a:latin typeface="Lato"/>
                <a:ea typeface="Lato"/>
                <a:cs typeface="Lato"/>
                <a:sym typeface="Lato"/>
              </a:rPr>
              <a:t>is a method for assessing a model's generalization ability by dividing the dataset into K equally-sized folds (in this case, 5 folds).</a:t>
            </a:r>
          </a:p>
          <a:p>
            <a:pPr algn="l" marL="483220" indent="-241610" lvl="1">
              <a:lnSpc>
                <a:spcPts val="3133"/>
              </a:lnSpc>
              <a:buFont typeface="Arial"/>
              <a:buChar char="•"/>
            </a:pPr>
            <a:r>
              <a:rPr lang="en-US" b="true" sz="2238">
                <a:solidFill>
                  <a:srgbClr val="000000"/>
                </a:solidFill>
                <a:latin typeface="Lato Bold"/>
                <a:ea typeface="Lato Bold"/>
                <a:cs typeface="Lato Bold"/>
                <a:sym typeface="Lato Bold"/>
              </a:rPr>
              <a:t>cross_val_score </a:t>
            </a:r>
            <a:r>
              <a:rPr lang="en-US" sz="2238">
                <a:solidFill>
                  <a:srgbClr val="000000"/>
                </a:solidFill>
                <a:latin typeface="Lato"/>
                <a:ea typeface="Lato"/>
                <a:cs typeface="Lato"/>
                <a:sym typeface="Lato"/>
              </a:rPr>
              <a:t>is a function from sklearn.model_selection that simplifies the process of running cross-validation.</a:t>
            </a:r>
          </a:p>
          <a:p>
            <a:pPr algn="l" marL="483220" indent="-241610" lvl="1">
              <a:lnSpc>
                <a:spcPts val="3133"/>
              </a:lnSpc>
              <a:spcBef>
                <a:spcPct val="0"/>
              </a:spcBef>
              <a:buFont typeface="Arial"/>
              <a:buChar char="•"/>
            </a:pPr>
            <a:r>
              <a:rPr lang="en-US" b="true" sz="2238">
                <a:solidFill>
                  <a:srgbClr val="000000"/>
                </a:solidFill>
                <a:latin typeface="Lato Bold"/>
                <a:ea typeface="Lato Bold"/>
                <a:cs typeface="Lato Bold"/>
                <a:sym typeface="Lato Bold"/>
              </a:rPr>
              <a:t>The cross_val_score function </a:t>
            </a:r>
            <a:r>
              <a:rPr lang="en-US" sz="2238">
                <a:solidFill>
                  <a:srgbClr val="000000"/>
                </a:solidFill>
                <a:latin typeface="Lato"/>
                <a:ea typeface="Lato"/>
                <a:cs typeface="Lato"/>
                <a:sym typeface="Lato"/>
              </a:rPr>
              <a:t>returns an array of accuracy scores, one for each fold in the cross-validation process.</a:t>
            </a:r>
          </a:p>
        </p:txBody>
      </p:sp>
      <p:sp>
        <p:nvSpPr>
          <p:cNvPr name="Freeform 14" id="14"/>
          <p:cNvSpPr/>
          <p:nvPr/>
        </p:nvSpPr>
        <p:spPr>
          <a:xfrm flipH="false" flipV="false" rot="0">
            <a:off x="16608890" y="1312275"/>
            <a:ext cx="650410" cy="650410"/>
          </a:xfrm>
          <a:custGeom>
            <a:avLst/>
            <a:gdLst/>
            <a:ahLst/>
            <a:cxnLst/>
            <a:rect r="r" b="b" t="t" l="l"/>
            <a:pathLst>
              <a:path h="650410" w="650410">
                <a:moveTo>
                  <a:pt x="0" y="0"/>
                </a:moveTo>
                <a:lnTo>
                  <a:pt x="650410" y="0"/>
                </a:lnTo>
                <a:lnTo>
                  <a:pt x="650410" y="650410"/>
                </a:lnTo>
                <a:lnTo>
                  <a:pt x="0" y="65041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TextBox 2" id="2"/>
          <p:cNvSpPr txBox="true"/>
          <p:nvPr/>
        </p:nvSpPr>
        <p:spPr>
          <a:xfrm rot="0">
            <a:off x="1028700" y="757290"/>
            <a:ext cx="5886506" cy="923925"/>
          </a:xfrm>
          <a:prstGeom prst="rect">
            <a:avLst/>
          </a:prstGeom>
        </p:spPr>
        <p:txBody>
          <a:bodyPr anchor="t" rtlCol="false" tIns="0" lIns="0" bIns="0" rIns="0">
            <a:spAutoFit/>
          </a:bodyPr>
          <a:lstStyle/>
          <a:p>
            <a:pPr algn="l">
              <a:lnSpc>
                <a:spcPts val="6600"/>
              </a:lnSpc>
            </a:pPr>
            <a:r>
              <a:rPr lang="en-US" sz="6000" b="true">
                <a:solidFill>
                  <a:srgbClr val="FBF9F1"/>
                </a:solidFill>
                <a:latin typeface="Poppins Bold"/>
                <a:ea typeface="Poppins Bold"/>
                <a:cs typeface="Poppins Bold"/>
                <a:sym typeface="Poppins Bold"/>
              </a:rPr>
              <a:t>DEPLOYMENT</a:t>
            </a:r>
          </a:p>
        </p:txBody>
      </p:sp>
      <p:sp>
        <p:nvSpPr>
          <p:cNvPr name="Freeform 3" id="3"/>
          <p:cNvSpPr/>
          <p:nvPr/>
        </p:nvSpPr>
        <p:spPr>
          <a:xfrm flipH="false" flipV="false" rot="-10448067">
            <a:off x="-1449845" y="5847305"/>
            <a:ext cx="6996051" cy="7526149"/>
          </a:xfrm>
          <a:custGeom>
            <a:avLst/>
            <a:gdLst/>
            <a:ahLst/>
            <a:cxnLst/>
            <a:rect r="r" b="b" t="t" l="l"/>
            <a:pathLst>
              <a:path h="7526149" w="6996051">
                <a:moveTo>
                  <a:pt x="0" y="0"/>
                </a:moveTo>
                <a:lnTo>
                  <a:pt x="6996051" y="0"/>
                </a:lnTo>
                <a:lnTo>
                  <a:pt x="6996051" y="7526148"/>
                </a:lnTo>
                <a:lnTo>
                  <a:pt x="0" y="7526148"/>
                </a:lnTo>
                <a:lnTo>
                  <a:pt x="0" y="0"/>
                </a:lnTo>
                <a:close/>
              </a:path>
            </a:pathLst>
          </a:custGeom>
          <a:blipFill>
            <a:blip r:embed="rId2"/>
            <a:stretch>
              <a:fillRect l="-157" t="0" r="-157" b="0"/>
            </a:stretch>
          </a:blipFill>
        </p:spPr>
      </p:sp>
      <p:sp>
        <p:nvSpPr>
          <p:cNvPr name="Freeform 4" id="4"/>
          <p:cNvSpPr/>
          <p:nvPr/>
        </p:nvSpPr>
        <p:spPr>
          <a:xfrm flipH="false" flipV="false" rot="3535208">
            <a:off x="11270170" y="1133196"/>
            <a:ext cx="10189782" cy="9857986"/>
          </a:xfrm>
          <a:custGeom>
            <a:avLst/>
            <a:gdLst/>
            <a:ahLst/>
            <a:cxnLst/>
            <a:rect r="r" b="b" t="t" l="l"/>
            <a:pathLst>
              <a:path h="9857986" w="10189782">
                <a:moveTo>
                  <a:pt x="0" y="0"/>
                </a:moveTo>
                <a:lnTo>
                  <a:pt x="10189783" y="0"/>
                </a:lnTo>
                <a:lnTo>
                  <a:pt x="10189783" y="9857986"/>
                </a:lnTo>
                <a:lnTo>
                  <a:pt x="0" y="9857986"/>
                </a:lnTo>
                <a:lnTo>
                  <a:pt x="0" y="0"/>
                </a:lnTo>
                <a:close/>
              </a:path>
            </a:pathLst>
          </a:custGeom>
          <a:blipFill>
            <a:blip r:embed="rId2"/>
            <a:stretch>
              <a:fillRect l="0" t="-5511" r="-157" b="-5511"/>
            </a:stretch>
          </a:blipFill>
        </p:spPr>
      </p:sp>
      <p:sp>
        <p:nvSpPr>
          <p:cNvPr name="TextBox 5" id="5"/>
          <p:cNvSpPr txBox="true"/>
          <p:nvPr/>
        </p:nvSpPr>
        <p:spPr>
          <a:xfrm rot="0">
            <a:off x="1028700" y="2060728"/>
            <a:ext cx="11236137" cy="1730071"/>
          </a:xfrm>
          <a:prstGeom prst="rect">
            <a:avLst/>
          </a:prstGeom>
        </p:spPr>
        <p:txBody>
          <a:bodyPr anchor="t" rtlCol="false" tIns="0" lIns="0" bIns="0" rIns="0">
            <a:spAutoFit/>
          </a:bodyPr>
          <a:lstStyle/>
          <a:p>
            <a:pPr algn="l">
              <a:lnSpc>
                <a:spcPts val="3486"/>
              </a:lnSpc>
            </a:pPr>
            <a:r>
              <a:rPr lang="en-US" sz="2490">
                <a:solidFill>
                  <a:srgbClr val="FBF9F1"/>
                </a:solidFill>
                <a:latin typeface="Lato"/>
                <a:ea typeface="Lato"/>
                <a:cs typeface="Lato"/>
                <a:sym typeface="Lato"/>
              </a:rPr>
              <a:t>For the deployment of the credit card fraud detection model,</a:t>
            </a:r>
          </a:p>
          <a:p>
            <a:pPr algn="l">
              <a:lnSpc>
                <a:spcPts val="3486"/>
              </a:lnSpc>
            </a:pPr>
            <a:r>
              <a:rPr lang="en-US" sz="2490">
                <a:solidFill>
                  <a:srgbClr val="FBF9F1"/>
                </a:solidFill>
                <a:latin typeface="Lato"/>
                <a:ea typeface="Lato"/>
                <a:cs typeface="Lato"/>
                <a:sym typeface="Lato"/>
              </a:rPr>
              <a:t> We used FastAPI to create a REST API that serves the trained model. </a:t>
            </a:r>
          </a:p>
          <a:p>
            <a:pPr algn="l">
              <a:lnSpc>
                <a:spcPts val="3486"/>
              </a:lnSpc>
            </a:pPr>
            <a:r>
              <a:rPr lang="en-US" sz="2490">
                <a:solidFill>
                  <a:srgbClr val="FBF9F1"/>
                </a:solidFill>
                <a:latin typeface="Lato"/>
                <a:ea typeface="Lato"/>
                <a:cs typeface="Lato"/>
                <a:sym typeface="Lato"/>
              </a:rPr>
              <a:t>The model was trained using machine learning techniques and saved as a .pkl file.</a:t>
            </a:r>
          </a:p>
          <a:p>
            <a:pPr algn="l">
              <a:lnSpc>
                <a:spcPts val="3486"/>
              </a:lnSpc>
              <a:spcBef>
                <a:spcPct val="0"/>
              </a:spcBef>
            </a:pPr>
            <a:r>
              <a:rPr lang="en-US" sz="2490">
                <a:solidFill>
                  <a:srgbClr val="FBF9F1"/>
                </a:solidFill>
                <a:latin typeface="Lato"/>
                <a:ea typeface="Lato"/>
                <a:cs typeface="Lato"/>
                <a:sym typeface="Lato"/>
              </a:rPr>
              <a:t> Below is an overview of the deployment process:</a:t>
            </a:r>
          </a:p>
        </p:txBody>
      </p:sp>
      <p:grpSp>
        <p:nvGrpSpPr>
          <p:cNvPr name="Group 6" id="6"/>
          <p:cNvGrpSpPr/>
          <p:nvPr/>
        </p:nvGrpSpPr>
        <p:grpSpPr>
          <a:xfrm rot="-10800000">
            <a:off x="2398709" y="4802688"/>
            <a:ext cx="14229553" cy="681625"/>
            <a:chOff x="0" y="0"/>
            <a:chExt cx="3747701" cy="179523"/>
          </a:xfrm>
        </p:grpSpPr>
        <p:sp>
          <p:nvSpPr>
            <p:cNvPr name="Freeform 7" id="7"/>
            <p:cNvSpPr/>
            <p:nvPr/>
          </p:nvSpPr>
          <p:spPr>
            <a:xfrm flipH="false" flipV="false" rot="0">
              <a:off x="0" y="0"/>
              <a:ext cx="3747701" cy="179523"/>
            </a:xfrm>
            <a:custGeom>
              <a:avLst/>
              <a:gdLst/>
              <a:ahLst/>
              <a:cxnLst/>
              <a:rect r="r" b="b" t="t" l="l"/>
              <a:pathLst>
                <a:path h="179523" w="3747701">
                  <a:moveTo>
                    <a:pt x="34821" y="0"/>
                  </a:moveTo>
                  <a:lnTo>
                    <a:pt x="3712881" y="0"/>
                  </a:lnTo>
                  <a:cubicBezTo>
                    <a:pt x="3722116" y="0"/>
                    <a:pt x="3730973" y="3669"/>
                    <a:pt x="3737503" y="10199"/>
                  </a:cubicBezTo>
                  <a:cubicBezTo>
                    <a:pt x="3744033" y="16729"/>
                    <a:pt x="3747701" y="25586"/>
                    <a:pt x="3747701" y="34821"/>
                  </a:cubicBezTo>
                  <a:lnTo>
                    <a:pt x="3747701" y="144702"/>
                  </a:lnTo>
                  <a:cubicBezTo>
                    <a:pt x="3747701" y="153937"/>
                    <a:pt x="3744033" y="162794"/>
                    <a:pt x="3737503" y="169324"/>
                  </a:cubicBezTo>
                  <a:cubicBezTo>
                    <a:pt x="3730973" y="175854"/>
                    <a:pt x="3722116" y="179523"/>
                    <a:pt x="3712881" y="179523"/>
                  </a:cubicBezTo>
                  <a:lnTo>
                    <a:pt x="34821" y="179523"/>
                  </a:lnTo>
                  <a:cubicBezTo>
                    <a:pt x="25586" y="179523"/>
                    <a:pt x="16729" y="175854"/>
                    <a:pt x="10199" y="169324"/>
                  </a:cubicBezTo>
                  <a:cubicBezTo>
                    <a:pt x="3669" y="162794"/>
                    <a:pt x="0" y="153937"/>
                    <a:pt x="0" y="144702"/>
                  </a:cubicBezTo>
                  <a:lnTo>
                    <a:pt x="0" y="34821"/>
                  </a:lnTo>
                  <a:cubicBezTo>
                    <a:pt x="0" y="25586"/>
                    <a:pt x="3669" y="16729"/>
                    <a:pt x="10199" y="10199"/>
                  </a:cubicBezTo>
                  <a:cubicBezTo>
                    <a:pt x="16729" y="3669"/>
                    <a:pt x="25586" y="0"/>
                    <a:pt x="34821" y="0"/>
                  </a:cubicBezTo>
                  <a:close/>
                </a:path>
              </a:pathLst>
            </a:custGeom>
            <a:solidFill>
              <a:srgbClr val="000000">
                <a:alpha val="0"/>
              </a:srgbClr>
            </a:solidFill>
            <a:ln w="38100" cap="rnd">
              <a:solidFill>
                <a:srgbClr val="E5E1DA"/>
              </a:solidFill>
              <a:prstDash val="solid"/>
              <a:round/>
            </a:ln>
          </p:spPr>
        </p:sp>
        <p:sp>
          <p:nvSpPr>
            <p:cNvPr name="TextBox 8" id="8"/>
            <p:cNvSpPr txBox="true"/>
            <p:nvPr/>
          </p:nvSpPr>
          <p:spPr>
            <a:xfrm>
              <a:off x="0" y="-38100"/>
              <a:ext cx="3747701" cy="217623"/>
            </a:xfrm>
            <a:prstGeom prst="rect">
              <a:avLst/>
            </a:prstGeom>
          </p:spPr>
          <p:txBody>
            <a:bodyPr anchor="ctr" rtlCol="false" tIns="50800" lIns="50800" bIns="50800" rIns="50800"/>
            <a:lstStyle/>
            <a:p>
              <a:pPr algn="ctr">
                <a:lnSpc>
                  <a:spcPts val="2659"/>
                </a:lnSpc>
              </a:pPr>
            </a:p>
          </p:txBody>
        </p:sp>
      </p:grpSp>
      <p:sp>
        <p:nvSpPr>
          <p:cNvPr name="Freeform 9" id="9"/>
          <p:cNvSpPr/>
          <p:nvPr/>
        </p:nvSpPr>
        <p:spPr>
          <a:xfrm flipH="false" flipV="false" rot="5400000">
            <a:off x="10521050" y="4913173"/>
            <a:ext cx="457200" cy="460655"/>
          </a:xfrm>
          <a:custGeom>
            <a:avLst/>
            <a:gdLst/>
            <a:ahLst/>
            <a:cxnLst/>
            <a:rect r="r" b="b" t="t" l="l"/>
            <a:pathLst>
              <a:path h="460655" w="457200">
                <a:moveTo>
                  <a:pt x="0" y="0"/>
                </a:moveTo>
                <a:lnTo>
                  <a:pt x="457200" y="0"/>
                </a:lnTo>
                <a:lnTo>
                  <a:pt x="457200" y="460654"/>
                </a:lnTo>
                <a:lnTo>
                  <a:pt x="0" y="460654"/>
                </a:lnTo>
                <a:lnTo>
                  <a:pt x="0" y="0"/>
                </a:lnTo>
                <a:close/>
              </a:path>
            </a:pathLst>
          </a:custGeom>
          <a:blipFill>
            <a:blip r:embed="rId3"/>
            <a:stretch>
              <a:fillRect l="0" t="0" r="0" b="0"/>
            </a:stretch>
          </a:blipFill>
        </p:spPr>
      </p:sp>
      <p:sp>
        <p:nvSpPr>
          <p:cNvPr name="Freeform 10" id="10"/>
          <p:cNvSpPr/>
          <p:nvPr/>
        </p:nvSpPr>
        <p:spPr>
          <a:xfrm flipH="false" flipV="false" rot="5400000">
            <a:off x="7437792" y="4913173"/>
            <a:ext cx="457200" cy="460655"/>
          </a:xfrm>
          <a:custGeom>
            <a:avLst/>
            <a:gdLst/>
            <a:ahLst/>
            <a:cxnLst/>
            <a:rect r="r" b="b" t="t" l="l"/>
            <a:pathLst>
              <a:path h="460655" w="457200">
                <a:moveTo>
                  <a:pt x="0" y="0"/>
                </a:moveTo>
                <a:lnTo>
                  <a:pt x="457200" y="0"/>
                </a:lnTo>
                <a:lnTo>
                  <a:pt x="457200" y="460654"/>
                </a:lnTo>
                <a:lnTo>
                  <a:pt x="0" y="460654"/>
                </a:lnTo>
                <a:lnTo>
                  <a:pt x="0" y="0"/>
                </a:lnTo>
                <a:close/>
              </a:path>
            </a:pathLst>
          </a:custGeom>
          <a:blipFill>
            <a:blip r:embed="rId3"/>
            <a:stretch>
              <a:fillRect l="0" t="0" r="0" b="0"/>
            </a:stretch>
          </a:blipFill>
        </p:spPr>
      </p:sp>
      <p:sp>
        <p:nvSpPr>
          <p:cNvPr name="Freeform 11" id="11"/>
          <p:cNvSpPr/>
          <p:nvPr/>
        </p:nvSpPr>
        <p:spPr>
          <a:xfrm flipH="false" flipV="false" rot="5400000">
            <a:off x="3942273" y="4913173"/>
            <a:ext cx="457200" cy="460655"/>
          </a:xfrm>
          <a:custGeom>
            <a:avLst/>
            <a:gdLst/>
            <a:ahLst/>
            <a:cxnLst/>
            <a:rect r="r" b="b" t="t" l="l"/>
            <a:pathLst>
              <a:path h="460655" w="457200">
                <a:moveTo>
                  <a:pt x="0" y="0"/>
                </a:moveTo>
                <a:lnTo>
                  <a:pt x="457200" y="0"/>
                </a:lnTo>
                <a:lnTo>
                  <a:pt x="457200" y="460654"/>
                </a:lnTo>
                <a:lnTo>
                  <a:pt x="0" y="460654"/>
                </a:lnTo>
                <a:lnTo>
                  <a:pt x="0" y="0"/>
                </a:lnTo>
                <a:close/>
              </a:path>
            </a:pathLst>
          </a:custGeom>
          <a:blipFill>
            <a:blip r:embed="rId3"/>
            <a:stretch>
              <a:fillRect l="0" t="0" r="0" b="0"/>
            </a:stretch>
          </a:blipFill>
        </p:spPr>
      </p:sp>
      <p:sp>
        <p:nvSpPr>
          <p:cNvPr name="TextBox 12" id="12"/>
          <p:cNvSpPr txBox="true"/>
          <p:nvPr/>
        </p:nvSpPr>
        <p:spPr>
          <a:xfrm rot="-2976899">
            <a:off x="1110882" y="5827775"/>
            <a:ext cx="5199649" cy="431800"/>
          </a:xfrm>
          <a:prstGeom prst="rect">
            <a:avLst/>
          </a:prstGeom>
        </p:spPr>
        <p:txBody>
          <a:bodyPr anchor="t" rtlCol="false" tIns="0" lIns="0" bIns="0" rIns="0">
            <a:spAutoFit/>
          </a:bodyPr>
          <a:lstStyle/>
          <a:p>
            <a:pPr algn="l">
              <a:lnSpc>
                <a:spcPts val="3500"/>
              </a:lnSpc>
              <a:spcBef>
                <a:spcPct val="0"/>
              </a:spcBef>
            </a:pPr>
            <a:r>
              <a:rPr lang="en-US" b="true" sz="2500">
                <a:solidFill>
                  <a:srgbClr val="FFD944"/>
                </a:solidFill>
                <a:latin typeface="Lato Bold"/>
                <a:ea typeface="Lato Bold"/>
                <a:cs typeface="Lato Bold"/>
                <a:sym typeface="Lato Bold"/>
              </a:rPr>
              <a:t>Model Serialization</a:t>
            </a:r>
          </a:p>
        </p:txBody>
      </p:sp>
      <p:sp>
        <p:nvSpPr>
          <p:cNvPr name="TextBox 13" id="13"/>
          <p:cNvSpPr txBox="true"/>
          <p:nvPr/>
        </p:nvSpPr>
        <p:spPr>
          <a:xfrm rot="-2976899">
            <a:off x="3146122" y="7522651"/>
            <a:ext cx="5199649" cy="431800"/>
          </a:xfrm>
          <a:prstGeom prst="rect">
            <a:avLst/>
          </a:prstGeom>
        </p:spPr>
        <p:txBody>
          <a:bodyPr anchor="t" rtlCol="false" tIns="0" lIns="0" bIns="0" rIns="0">
            <a:spAutoFit/>
          </a:bodyPr>
          <a:lstStyle/>
          <a:p>
            <a:pPr algn="l">
              <a:lnSpc>
                <a:spcPts val="3500"/>
              </a:lnSpc>
              <a:spcBef>
                <a:spcPct val="0"/>
              </a:spcBef>
            </a:pPr>
            <a:r>
              <a:rPr lang="en-US" b="true" sz="2500">
                <a:solidFill>
                  <a:srgbClr val="FFD944"/>
                </a:solidFill>
                <a:latin typeface="Lato Bold"/>
                <a:ea typeface="Lato Bold"/>
                <a:cs typeface="Lato Bold"/>
                <a:sym typeface="Lato Bold"/>
              </a:rPr>
              <a:t>Exporting Test Data in JSON format</a:t>
            </a:r>
          </a:p>
        </p:txBody>
      </p:sp>
      <p:sp>
        <p:nvSpPr>
          <p:cNvPr name="TextBox 14" id="14"/>
          <p:cNvSpPr txBox="true"/>
          <p:nvPr/>
        </p:nvSpPr>
        <p:spPr>
          <a:xfrm rot="-2976899">
            <a:off x="6309670" y="7274287"/>
            <a:ext cx="5199649" cy="431800"/>
          </a:xfrm>
          <a:prstGeom prst="rect">
            <a:avLst/>
          </a:prstGeom>
        </p:spPr>
        <p:txBody>
          <a:bodyPr anchor="t" rtlCol="false" tIns="0" lIns="0" bIns="0" rIns="0">
            <a:spAutoFit/>
          </a:bodyPr>
          <a:lstStyle/>
          <a:p>
            <a:pPr algn="l">
              <a:lnSpc>
                <a:spcPts val="3500"/>
              </a:lnSpc>
              <a:spcBef>
                <a:spcPct val="0"/>
              </a:spcBef>
            </a:pPr>
            <a:r>
              <a:rPr lang="en-US" b="true" sz="2500">
                <a:solidFill>
                  <a:srgbClr val="FFD944"/>
                </a:solidFill>
                <a:latin typeface="Lato Bold"/>
                <a:ea typeface="Lato Bold"/>
                <a:cs typeface="Lato Bold"/>
                <a:sym typeface="Lato Bold"/>
              </a:rPr>
              <a:t>API Development using FastAPI</a:t>
            </a:r>
          </a:p>
        </p:txBody>
      </p:sp>
      <p:sp>
        <p:nvSpPr>
          <p:cNvPr name="Freeform 15" id="15"/>
          <p:cNvSpPr/>
          <p:nvPr/>
        </p:nvSpPr>
        <p:spPr>
          <a:xfrm flipH="false" flipV="false" rot="5400000">
            <a:off x="13601080" y="4913173"/>
            <a:ext cx="457200" cy="460655"/>
          </a:xfrm>
          <a:custGeom>
            <a:avLst/>
            <a:gdLst/>
            <a:ahLst/>
            <a:cxnLst/>
            <a:rect r="r" b="b" t="t" l="l"/>
            <a:pathLst>
              <a:path h="460655" w="457200">
                <a:moveTo>
                  <a:pt x="0" y="0"/>
                </a:moveTo>
                <a:lnTo>
                  <a:pt x="457200" y="0"/>
                </a:lnTo>
                <a:lnTo>
                  <a:pt x="457200" y="460654"/>
                </a:lnTo>
                <a:lnTo>
                  <a:pt x="0" y="460654"/>
                </a:lnTo>
                <a:lnTo>
                  <a:pt x="0" y="0"/>
                </a:lnTo>
                <a:close/>
              </a:path>
            </a:pathLst>
          </a:custGeom>
          <a:blipFill>
            <a:blip r:embed="rId3"/>
            <a:stretch>
              <a:fillRect l="0" t="0" r="0" b="0"/>
            </a:stretch>
          </a:blipFill>
        </p:spPr>
      </p:sp>
      <p:sp>
        <p:nvSpPr>
          <p:cNvPr name="TextBox 16" id="16"/>
          <p:cNvSpPr txBox="true"/>
          <p:nvPr/>
        </p:nvSpPr>
        <p:spPr>
          <a:xfrm rot="-2976899">
            <a:off x="10185554" y="6379848"/>
            <a:ext cx="5199649" cy="431800"/>
          </a:xfrm>
          <a:prstGeom prst="rect">
            <a:avLst/>
          </a:prstGeom>
        </p:spPr>
        <p:txBody>
          <a:bodyPr anchor="t" rtlCol="false" tIns="0" lIns="0" bIns="0" rIns="0">
            <a:spAutoFit/>
          </a:bodyPr>
          <a:lstStyle/>
          <a:p>
            <a:pPr algn="l">
              <a:lnSpc>
                <a:spcPts val="3500"/>
              </a:lnSpc>
              <a:spcBef>
                <a:spcPct val="0"/>
              </a:spcBef>
            </a:pPr>
            <a:r>
              <a:rPr lang="en-US" b="true" sz="2500">
                <a:solidFill>
                  <a:srgbClr val="FFD944"/>
                </a:solidFill>
                <a:latin typeface="Lato Bold"/>
                <a:ea typeface="Lato Bold"/>
                <a:cs typeface="Lato Bold"/>
                <a:sym typeface="Lato Bold"/>
              </a:rPr>
              <a:t>Testing using Postman</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10448067">
            <a:off x="-1449845" y="5847305"/>
            <a:ext cx="6996051" cy="7526149"/>
          </a:xfrm>
          <a:custGeom>
            <a:avLst/>
            <a:gdLst/>
            <a:ahLst/>
            <a:cxnLst/>
            <a:rect r="r" b="b" t="t" l="l"/>
            <a:pathLst>
              <a:path h="7526149" w="6996051">
                <a:moveTo>
                  <a:pt x="0" y="0"/>
                </a:moveTo>
                <a:lnTo>
                  <a:pt x="6996051" y="0"/>
                </a:lnTo>
                <a:lnTo>
                  <a:pt x="6996051" y="7526148"/>
                </a:lnTo>
                <a:lnTo>
                  <a:pt x="0" y="7526148"/>
                </a:lnTo>
                <a:lnTo>
                  <a:pt x="0" y="0"/>
                </a:lnTo>
                <a:close/>
              </a:path>
            </a:pathLst>
          </a:custGeom>
          <a:blipFill>
            <a:blip r:embed="rId2"/>
            <a:stretch>
              <a:fillRect l="-157" t="0" r="-157" b="0"/>
            </a:stretch>
          </a:blipFill>
        </p:spPr>
      </p:sp>
      <p:sp>
        <p:nvSpPr>
          <p:cNvPr name="Freeform 3" id="3"/>
          <p:cNvSpPr/>
          <p:nvPr/>
        </p:nvSpPr>
        <p:spPr>
          <a:xfrm flipH="false" flipV="false" rot="3535208">
            <a:off x="11270170" y="1133196"/>
            <a:ext cx="10189782" cy="9857986"/>
          </a:xfrm>
          <a:custGeom>
            <a:avLst/>
            <a:gdLst/>
            <a:ahLst/>
            <a:cxnLst/>
            <a:rect r="r" b="b" t="t" l="l"/>
            <a:pathLst>
              <a:path h="9857986" w="10189782">
                <a:moveTo>
                  <a:pt x="0" y="0"/>
                </a:moveTo>
                <a:lnTo>
                  <a:pt x="10189783" y="0"/>
                </a:lnTo>
                <a:lnTo>
                  <a:pt x="10189783" y="9857986"/>
                </a:lnTo>
                <a:lnTo>
                  <a:pt x="0" y="9857986"/>
                </a:lnTo>
                <a:lnTo>
                  <a:pt x="0" y="0"/>
                </a:lnTo>
                <a:close/>
              </a:path>
            </a:pathLst>
          </a:custGeom>
          <a:blipFill>
            <a:blip r:embed="rId2"/>
            <a:stretch>
              <a:fillRect l="0" t="-5511" r="-157" b="-5511"/>
            </a:stretch>
          </a:blipFill>
        </p:spPr>
      </p:sp>
      <p:sp>
        <p:nvSpPr>
          <p:cNvPr name="Freeform 4" id="4"/>
          <p:cNvSpPr/>
          <p:nvPr/>
        </p:nvSpPr>
        <p:spPr>
          <a:xfrm flipH="false" flipV="false" rot="0">
            <a:off x="597297" y="1759597"/>
            <a:ext cx="8537178" cy="3731297"/>
          </a:xfrm>
          <a:custGeom>
            <a:avLst/>
            <a:gdLst/>
            <a:ahLst/>
            <a:cxnLst/>
            <a:rect r="r" b="b" t="t" l="l"/>
            <a:pathLst>
              <a:path h="3731297" w="8537178">
                <a:moveTo>
                  <a:pt x="0" y="0"/>
                </a:moveTo>
                <a:lnTo>
                  <a:pt x="8537178" y="0"/>
                </a:lnTo>
                <a:lnTo>
                  <a:pt x="8537178" y="3731298"/>
                </a:lnTo>
                <a:lnTo>
                  <a:pt x="0" y="3731298"/>
                </a:lnTo>
                <a:lnTo>
                  <a:pt x="0" y="0"/>
                </a:lnTo>
                <a:close/>
              </a:path>
            </a:pathLst>
          </a:custGeom>
          <a:blipFill>
            <a:blip r:embed="rId3"/>
            <a:stretch>
              <a:fillRect l="0" t="-2599" r="0" b="-2599"/>
            </a:stretch>
          </a:blipFill>
        </p:spPr>
      </p:sp>
      <p:sp>
        <p:nvSpPr>
          <p:cNvPr name="Freeform 5" id="5"/>
          <p:cNvSpPr/>
          <p:nvPr/>
        </p:nvSpPr>
        <p:spPr>
          <a:xfrm flipH="false" flipV="false" rot="0">
            <a:off x="597297" y="5490895"/>
            <a:ext cx="8537178" cy="4302386"/>
          </a:xfrm>
          <a:custGeom>
            <a:avLst/>
            <a:gdLst/>
            <a:ahLst/>
            <a:cxnLst/>
            <a:rect r="r" b="b" t="t" l="l"/>
            <a:pathLst>
              <a:path h="4302386" w="8537178">
                <a:moveTo>
                  <a:pt x="0" y="0"/>
                </a:moveTo>
                <a:lnTo>
                  <a:pt x="8537178" y="0"/>
                </a:lnTo>
                <a:lnTo>
                  <a:pt x="8537178" y="4302385"/>
                </a:lnTo>
                <a:lnTo>
                  <a:pt x="0" y="4302385"/>
                </a:lnTo>
                <a:lnTo>
                  <a:pt x="0" y="0"/>
                </a:lnTo>
                <a:close/>
              </a:path>
            </a:pathLst>
          </a:custGeom>
          <a:blipFill>
            <a:blip r:embed="rId4"/>
            <a:stretch>
              <a:fillRect l="0" t="0" r="-28529" b="-4202"/>
            </a:stretch>
          </a:blipFill>
        </p:spPr>
      </p:sp>
      <p:sp>
        <p:nvSpPr>
          <p:cNvPr name="Freeform 6" id="6"/>
          <p:cNvSpPr/>
          <p:nvPr/>
        </p:nvSpPr>
        <p:spPr>
          <a:xfrm flipH="false" flipV="false" rot="0">
            <a:off x="9513485" y="1759597"/>
            <a:ext cx="8350609" cy="4533105"/>
          </a:xfrm>
          <a:custGeom>
            <a:avLst/>
            <a:gdLst/>
            <a:ahLst/>
            <a:cxnLst/>
            <a:rect r="r" b="b" t="t" l="l"/>
            <a:pathLst>
              <a:path h="4533105" w="8350609">
                <a:moveTo>
                  <a:pt x="0" y="0"/>
                </a:moveTo>
                <a:lnTo>
                  <a:pt x="8350609" y="0"/>
                </a:lnTo>
                <a:lnTo>
                  <a:pt x="8350609" y="4533105"/>
                </a:lnTo>
                <a:lnTo>
                  <a:pt x="0" y="4533105"/>
                </a:lnTo>
                <a:lnTo>
                  <a:pt x="0" y="0"/>
                </a:lnTo>
                <a:close/>
              </a:path>
            </a:pathLst>
          </a:custGeom>
          <a:blipFill>
            <a:blip r:embed="rId5"/>
            <a:stretch>
              <a:fillRect l="0" t="0" r="-33015" b="0"/>
            </a:stretch>
          </a:blipFill>
        </p:spPr>
      </p:sp>
      <p:grpSp>
        <p:nvGrpSpPr>
          <p:cNvPr name="Group 7" id="7"/>
          <p:cNvGrpSpPr/>
          <p:nvPr/>
        </p:nvGrpSpPr>
        <p:grpSpPr>
          <a:xfrm rot="0">
            <a:off x="12753010" y="408459"/>
            <a:ext cx="1240483" cy="1240483"/>
            <a:chOff x="0" y="0"/>
            <a:chExt cx="1653977" cy="1653977"/>
          </a:xfrm>
        </p:grpSpPr>
        <p:grpSp>
          <p:nvGrpSpPr>
            <p:cNvPr name="Group 8" id="8"/>
            <p:cNvGrpSpPr/>
            <p:nvPr/>
          </p:nvGrpSpPr>
          <p:grpSpPr>
            <a:xfrm rot="0">
              <a:off x="0" y="0"/>
              <a:ext cx="1653977" cy="1653977"/>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76200" cap="sq">
                <a:solidFill>
                  <a:srgbClr val="FFFFFF"/>
                </a:solidFill>
                <a:prstDash val="solid"/>
                <a:miter/>
              </a:ln>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TextBox 11" id="11"/>
            <p:cNvSpPr txBox="true"/>
            <p:nvPr/>
          </p:nvSpPr>
          <p:spPr>
            <a:xfrm rot="0">
              <a:off x="620693" y="317082"/>
              <a:ext cx="412591" cy="934087"/>
            </a:xfrm>
            <a:prstGeom prst="rect">
              <a:avLst/>
            </a:prstGeom>
          </p:spPr>
          <p:txBody>
            <a:bodyPr anchor="t" rtlCol="false" tIns="0" lIns="0" bIns="0" rIns="0">
              <a:spAutoFit/>
            </a:bodyPr>
            <a:lstStyle/>
            <a:p>
              <a:pPr algn="ctr">
                <a:lnSpc>
                  <a:spcPts val="5879"/>
                </a:lnSpc>
                <a:spcBef>
                  <a:spcPct val="0"/>
                </a:spcBef>
              </a:pPr>
              <a:r>
                <a:rPr lang="en-US" b="true" sz="4199">
                  <a:solidFill>
                    <a:srgbClr val="000000"/>
                  </a:solidFill>
                  <a:latin typeface="Lato Bold"/>
                  <a:ea typeface="Lato Bold"/>
                  <a:cs typeface="Lato Bold"/>
                  <a:sym typeface="Lato Bold"/>
                </a:rPr>
                <a:t>2</a:t>
              </a:r>
            </a:p>
          </p:txBody>
        </p:sp>
      </p:grpSp>
      <p:grpSp>
        <p:nvGrpSpPr>
          <p:cNvPr name="Group 12" id="12"/>
          <p:cNvGrpSpPr/>
          <p:nvPr/>
        </p:nvGrpSpPr>
        <p:grpSpPr>
          <a:xfrm rot="0">
            <a:off x="4044303" y="408459"/>
            <a:ext cx="1240483" cy="1240483"/>
            <a:chOff x="0" y="0"/>
            <a:chExt cx="1653977" cy="1653977"/>
          </a:xfrm>
        </p:grpSpPr>
        <p:grpSp>
          <p:nvGrpSpPr>
            <p:cNvPr name="Group 13" id="13"/>
            <p:cNvGrpSpPr/>
            <p:nvPr/>
          </p:nvGrpSpPr>
          <p:grpSpPr>
            <a:xfrm rot="0">
              <a:off x="0" y="0"/>
              <a:ext cx="1653977" cy="1653977"/>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76200" cap="sq">
                <a:solidFill>
                  <a:srgbClr val="FFFFFF"/>
                </a:solidFill>
                <a:prstDash val="solid"/>
                <a:miter/>
              </a:ln>
            </p:spPr>
          </p:sp>
          <p:sp>
            <p:nvSpPr>
              <p:cNvPr name="TextBox 15" id="15"/>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16" id="16"/>
            <p:cNvSpPr txBox="true"/>
            <p:nvPr/>
          </p:nvSpPr>
          <p:spPr>
            <a:xfrm rot="0">
              <a:off x="626254" y="317082"/>
              <a:ext cx="412591" cy="934087"/>
            </a:xfrm>
            <a:prstGeom prst="rect">
              <a:avLst/>
            </a:prstGeom>
          </p:spPr>
          <p:txBody>
            <a:bodyPr anchor="t" rtlCol="false" tIns="0" lIns="0" bIns="0" rIns="0">
              <a:spAutoFit/>
            </a:bodyPr>
            <a:lstStyle/>
            <a:p>
              <a:pPr algn="ctr">
                <a:lnSpc>
                  <a:spcPts val="5879"/>
                </a:lnSpc>
                <a:spcBef>
                  <a:spcPct val="0"/>
                </a:spcBef>
              </a:pPr>
              <a:r>
                <a:rPr lang="en-US" b="true" sz="4199">
                  <a:solidFill>
                    <a:srgbClr val="000000"/>
                  </a:solidFill>
                  <a:latin typeface="Lato Bold"/>
                  <a:ea typeface="Lato Bold"/>
                  <a:cs typeface="Lato Bold"/>
                  <a:sym typeface="Lato Bold"/>
                </a:rPr>
                <a:t>1</a:t>
              </a:r>
            </a:p>
          </p:txBody>
        </p:sp>
      </p:gr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10448067">
            <a:off x="-1449845" y="5847305"/>
            <a:ext cx="6996051" cy="7526149"/>
          </a:xfrm>
          <a:custGeom>
            <a:avLst/>
            <a:gdLst/>
            <a:ahLst/>
            <a:cxnLst/>
            <a:rect r="r" b="b" t="t" l="l"/>
            <a:pathLst>
              <a:path h="7526149" w="6996051">
                <a:moveTo>
                  <a:pt x="0" y="0"/>
                </a:moveTo>
                <a:lnTo>
                  <a:pt x="6996051" y="0"/>
                </a:lnTo>
                <a:lnTo>
                  <a:pt x="6996051" y="7526148"/>
                </a:lnTo>
                <a:lnTo>
                  <a:pt x="0" y="7526148"/>
                </a:lnTo>
                <a:lnTo>
                  <a:pt x="0" y="0"/>
                </a:lnTo>
                <a:close/>
              </a:path>
            </a:pathLst>
          </a:custGeom>
          <a:blipFill>
            <a:blip r:embed="rId2"/>
            <a:stretch>
              <a:fillRect l="-157" t="0" r="-157" b="0"/>
            </a:stretch>
          </a:blipFill>
        </p:spPr>
      </p:sp>
      <p:sp>
        <p:nvSpPr>
          <p:cNvPr name="Freeform 3" id="3"/>
          <p:cNvSpPr/>
          <p:nvPr/>
        </p:nvSpPr>
        <p:spPr>
          <a:xfrm flipH="false" flipV="false" rot="3535208">
            <a:off x="11270170" y="1133196"/>
            <a:ext cx="10189782" cy="9857986"/>
          </a:xfrm>
          <a:custGeom>
            <a:avLst/>
            <a:gdLst/>
            <a:ahLst/>
            <a:cxnLst/>
            <a:rect r="r" b="b" t="t" l="l"/>
            <a:pathLst>
              <a:path h="9857986" w="10189782">
                <a:moveTo>
                  <a:pt x="0" y="0"/>
                </a:moveTo>
                <a:lnTo>
                  <a:pt x="10189783" y="0"/>
                </a:lnTo>
                <a:lnTo>
                  <a:pt x="10189783" y="9857986"/>
                </a:lnTo>
                <a:lnTo>
                  <a:pt x="0" y="9857986"/>
                </a:lnTo>
                <a:lnTo>
                  <a:pt x="0" y="0"/>
                </a:lnTo>
                <a:close/>
              </a:path>
            </a:pathLst>
          </a:custGeom>
          <a:blipFill>
            <a:blip r:embed="rId2"/>
            <a:stretch>
              <a:fillRect l="0" t="-5511" r="-157" b="-5511"/>
            </a:stretch>
          </a:blipFill>
        </p:spPr>
      </p:sp>
      <p:grpSp>
        <p:nvGrpSpPr>
          <p:cNvPr name="Group 4" id="4"/>
          <p:cNvGrpSpPr/>
          <p:nvPr/>
        </p:nvGrpSpPr>
        <p:grpSpPr>
          <a:xfrm rot="0">
            <a:off x="12753010" y="408459"/>
            <a:ext cx="1240483" cy="1240483"/>
            <a:chOff x="0" y="0"/>
            <a:chExt cx="1653977" cy="1653977"/>
          </a:xfrm>
        </p:grpSpPr>
        <p:grpSp>
          <p:nvGrpSpPr>
            <p:cNvPr name="Group 5" id="5"/>
            <p:cNvGrpSpPr/>
            <p:nvPr/>
          </p:nvGrpSpPr>
          <p:grpSpPr>
            <a:xfrm rot="0">
              <a:off x="0" y="0"/>
              <a:ext cx="1653977" cy="1653977"/>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76200" cap="sq">
                <a:solidFill>
                  <a:srgbClr val="FFFFFF"/>
                </a:solidFill>
                <a:prstDash val="solid"/>
                <a:miter/>
              </a:ln>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TextBox 8" id="8"/>
            <p:cNvSpPr txBox="true"/>
            <p:nvPr/>
          </p:nvSpPr>
          <p:spPr>
            <a:xfrm rot="0">
              <a:off x="620693" y="317082"/>
              <a:ext cx="412591" cy="934087"/>
            </a:xfrm>
            <a:prstGeom prst="rect">
              <a:avLst/>
            </a:prstGeom>
          </p:spPr>
          <p:txBody>
            <a:bodyPr anchor="t" rtlCol="false" tIns="0" lIns="0" bIns="0" rIns="0">
              <a:spAutoFit/>
            </a:bodyPr>
            <a:lstStyle/>
            <a:p>
              <a:pPr algn="ctr">
                <a:lnSpc>
                  <a:spcPts val="5879"/>
                </a:lnSpc>
                <a:spcBef>
                  <a:spcPct val="0"/>
                </a:spcBef>
              </a:pPr>
              <a:r>
                <a:rPr lang="en-US" b="true" sz="4199">
                  <a:solidFill>
                    <a:srgbClr val="000000"/>
                  </a:solidFill>
                  <a:latin typeface="Lato Bold"/>
                  <a:ea typeface="Lato Bold"/>
                  <a:cs typeface="Lato Bold"/>
                  <a:sym typeface="Lato Bold"/>
                </a:rPr>
                <a:t>4</a:t>
              </a:r>
            </a:p>
          </p:txBody>
        </p:sp>
      </p:grpSp>
      <p:grpSp>
        <p:nvGrpSpPr>
          <p:cNvPr name="Group 9" id="9"/>
          <p:cNvGrpSpPr/>
          <p:nvPr/>
        </p:nvGrpSpPr>
        <p:grpSpPr>
          <a:xfrm rot="0">
            <a:off x="4044303" y="408459"/>
            <a:ext cx="1240483" cy="1240483"/>
            <a:chOff x="0" y="0"/>
            <a:chExt cx="1653977" cy="1653977"/>
          </a:xfrm>
        </p:grpSpPr>
        <p:grpSp>
          <p:nvGrpSpPr>
            <p:cNvPr name="Group 10" id="10"/>
            <p:cNvGrpSpPr/>
            <p:nvPr/>
          </p:nvGrpSpPr>
          <p:grpSpPr>
            <a:xfrm rot="0">
              <a:off x="0" y="0"/>
              <a:ext cx="1653977" cy="1653977"/>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76200" cap="sq">
                <a:solidFill>
                  <a:srgbClr val="FFFFFF"/>
                </a:solidFill>
                <a:prstDash val="solid"/>
                <a:miter/>
              </a:ln>
            </p:spPr>
          </p:sp>
          <p:sp>
            <p:nvSpPr>
              <p:cNvPr name="TextBox 12" id="12"/>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13" id="13"/>
            <p:cNvSpPr txBox="true"/>
            <p:nvPr/>
          </p:nvSpPr>
          <p:spPr>
            <a:xfrm rot="0">
              <a:off x="626254" y="317082"/>
              <a:ext cx="412591" cy="934087"/>
            </a:xfrm>
            <a:prstGeom prst="rect">
              <a:avLst/>
            </a:prstGeom>
          </p:spPr>
          <p:txBody>
            <a:bodyPr anchor="t" rtlCol="false" tIns="0" lIns="0" bIns="0" rIns="0">
              <a:spAutoFit/>
            </a:bodyPr>
            <a:lstStyle/>
            <a:p>
              <a:pPr algn="ctr">
                <a:lnSpc>
                  <a:spcPts val="5879"/>
                </a:lnSpc>
                <a:spcBef>
                  <a:spcPct val="0"/>
                </a:spcBef>
              </a:pPr>
              <a:r>
                <a:rPr lang="en-US" b="true" sz="4199">
                  <a:solidFill>
                    <a:srgbClr val="000000"/>
                  </a:solidFill>
                  <a:latin typeface="Lato Bold"/>
                  <a:ea typeface="Lato Bold"/>
                  <a:cs typeface="Lato Bold"/>
                  <a:sym typeface="Lato Bold"/>
                </a:rPr>
                <a:t>3</a:t>
              </a:r>
            </a:p>
          </p:txBody>
        </p:sp>
      </p:grpSp>
      <p:sp>
        <p:nvSpPr>
          <p:cNvPr name="Freeform 14" id="14"/>
          <p:cNvSpPr/>
          <p:nvPr/>
        </p:nvSpPr>
        <p:spPr>
          <a:xfrm flipH="false" flipV="false" rot="0">
            <a:off x="1028700" y="2776523"/>
            <a:ext cx="6919727" cy="6045256"/>
          </a:xfrm>
          <a:custGeom>
            <a:avLst/>
            <a:gdLst/>
            <a:ahLst/>
            <a:cxnLst/>
            <a:rect r="r" b="b" t="t" l="l"/>
            <a:pathLst>
              <a:path h="6045256" w="6919727">
                <a:moveTo>
                  <a:pt x="0" y="0"/>
                </a:moveTo>
                <a:lnTo>
                  <a:pt x="6919727" y="0"/>
                </a:lnTo>
                <a:lnTo>
                  <a:pt x="6919727" y="6045256"/>
                </a:lnTo>
                <a:lnTo>
                  <a:pt x="0" y="6045256"/>
                </a:lnTo>
                <a:lnTo>
                  <a:pt x="0" y="0"/>
                </a:lnTo>
                <a:close/>
              </a:path>
            </a:pathLst>
          </a:custGeom>
          <a:blipFill>
            <a:blip r:embed="rId3"/>
            <a:stretch>
              <a:fillRect l="0" t="0" r="0" b="0"/>
            </a:stretch>
          </a:blipFill>
        </p:spPr>
      </p:sp>
      <p:sp>
        <p:nvSpPr>
          <p:cNvPr name="Freeform 15" id="15"/>
          <p:cNvSpPr/>
          <p:nvPr/>
        </p:nvSpPr>
        <p:spPr>
          <a:xfrm flipH="false" flipV="false" rot="0">
            <a:off x="8888440" y="2776523"/>
            <a:ext cx="8691725" cy="5834320"/>
          </a:xfrm>
          <a:custGeom>
            <a:avLst/>
            <a:gdLst/>
            <a:ahLst/>
            <a:cxnLst/>
            <a:rect r="r" b="b" t="t" l="l"/>
            <a:pathLst>
              <a:path h="5834320" w="8691725">
                <a:moveTo>
                  <a:pt x="0" y="0"/>
                </a:moveTo>
                <a:lnTo>
                  <a:pt x="8691724" y="0"/>
                </a:lnTo>
                <a:lnTo>
                  <a:pt x="8691724" y="5834320"/>
                </a:lnTo>
                <a:lnTo>
                  <a:pt x="0" y="5834320"/>
                </a:lnTo>
                <a:lnTo>
                  <a:pt x="0" y="0"/>
                </a:lnTo>
                <a:close/>
              </a:path>
            </a:pathLst>
          </a:custGeom>
          <a:blipFill>
            <a:blip r:embed="rId4"/>
            <a:stretch>
              <a:fillRect l="0" t="0" r="0" b="0"/>
            </a:stretch>
          </a:blipFill>
        </p:spPr>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TextBox 2" id="2"/>
          <p:cNvSpPr txBox="true"/>
          <p:nvPr/>
        </p:nvSpPr>
        <p:spPr>
          <a:xfrm rot="0">
            <a:off x="1028700" y="757290"/>
            <a:ext cx="13208373" cy="1762125"/>
          </a:xfrm>
          <a:prstGeom prst="rect">
            <a:avLst/>
          </a:prstGeom>
        </p:spPr>
        <p:txBody>
          <a:bodyPr anchor="t" rtlCol="false" tIns="0" lIns="0" bIns="0" rIns="0">
            <a:spAutoFit/>
          </a:bodyPr>
          <a:lstStyle/>
          <a:p>
            <a:pPr algn="l">
              <a:lnSpc>
                <a:spcPts val="6600"/>
              </a:lnSpc>
            </a:pPr>
            <a:r>
              <a:rPr lang="en-US" sz="6000" b="true">
                <a:solidFill>
                  <a:srgbClr val="FBF9F1"/>
                </a:solidFill>
                <a:latin typeface="Poppins Bold"/>
                <a:ea typeface="Poppins Bold"/>
                <a:cs typeface="Poppins Bold"/>
                <a:sym typeface="Poppins Bold"/>
              </a:rPr>
              <a:t>TRACKING PROJECT WORKFLOW USING MLFLOW</a:t>
            </a:r>
          </a:p>
        </p:txBody>
      </p:sp>
      <p:sp>
        <p:nvSpPr>
          <p:cNvPr name="Freeform 3" id="3"/>
          <p:cNvSpPr/>
          <p:nvPr/>
        </p:nvSpPr>
        <p:spPr>
          <a:xfrm flipH="false" flipV="false" rot="-10448067">
            <a:off x="-1449845" y="5847305"/>
            <a:ext cx="6996051" cy="7526149"/>
          </a:xfrm>
          <a:custGeom>
            <a:avLst/>
            <a:gdLst/>
            <a:ahLst/>
            <a:cxnLst/>
            <a:rect r="r" b="b" t="t" l="l"/>
            <a:pathLst>
              <a:path h="7526149" w="6996051">
                <a:moveTo>
                  <a:pt x="0" y="0"/>
                </a:moveTo>
                <a:lnTo>
                  <a:pt x="6996051" y="0"/>
                </a:lnTo>
                <a:lnTo>
                  <a:pt x="6996051" y="7526148"/>
                </a:lnTo>
                <a:lnTo>
                  <a:pt x="0" y="7526148"/>
                </a:lnTo>
                <a:lnTo>
                  <a:pt x="0" y="0"/>
                </a:lnTo>
                <a:close/>
              </a:path>
            </a:pathLst>
          </a:custGeom>
          <a:blipFill>
            <a:blip r:embed="rId2"/>
            <a:stretch>
              <a:fillRect l="-157" t="0" r="-157" b="0"/>
            </a:stretch>
          </a:blipFill>
        </p:spPr>
      </p:sp>
      <p:sp>
        <p:nvSpPr>
          <p:cNvPr name="Freeform 4" id="4"/>
          <p:cNvSpPr/>
          <p:nvPr/>
        </p:nvSpPr>
        <p:spPr>
          <a:xfrm flipH="false" flipV="false" rot="3535208">
            <a:off x="11270170" y="1133196"/>
            <a:ext cx="10189782" cy="9857986"/>
          </a:xfrm>
          <a:custGeom>
            <a:avLst/>
            <a:gdLst/>
            <a:ahLst/>
            <a:cxnLst/>
            <a:rect r="r" b="b" t="t" l="l"/>
            <a:pathLst>
              <a:path h="9857986" w="10189782">
                <a:moveTo>
                  <a:pt x="0" y="0"/>
                </a:moveTo>
                <a:lnTo>
                  <a:pt x="10189783" y="0"/>
                </a:lnTo>
                <a:lnTo>
                  <a:pt x="10189783" y="9857986"/>
                </a:lnTo>
                <a:lnTo>
                  <a:pt x="0" y="9857986"/>
                </a:lnTo>
                <a:lnTo>
                  <a:pt x="0" y="0"/>
                </a:lnTo>
                <a:close/>
              </a:path>
            </a:pathLst>
          </a:custGeom>
          <a:blipFill>
            <a:blip r:embed="rId2"/>
            <a:stretch>
              <a:fillRect l="0" t="-5511" r="-157" b="-5511"/>
            </a:stretch>
          </a:blipFill>
        </p:spPr>
      </p:sp>
      <p:grpSp>
        <p:nvGrpSpPr>
          <p:cNvPr name="Group 5" id="5"/>
          <p:cNvGrpSpPr/>
          <p:nvPr/>
        </p:nvGrpSpPr>
        <p:grpSpPr>
          <a:xfrm rot="0">
            <a:off x="678474" y="4581663"/>
            <a:ext cx="5375322" cy="2180001"/>
            <a:chOff x="0" y="0"/>
            <a:chExt cx="7167095" cy="2906668"/>
          </a:xfrm>
        </p:grpSpPr>
        <p:grpSp>
          <p:nvGrpSpPr>
            <p:cNvPr name="Group 6" id="6"/>
            <p:cNvGrpSpPr/>
            <p:nvPr/>
          </p:nvGrpSpPr>
          <p:grpSpPr>
            <a:xfrm rot="0">
              <a:off x="0" y="0"/>
              <a:ext cx="7167095" cy="2906668"/>
              <a:chOff x="0" y="0"/>
              <a:chExt cx="1415723" cy="574157"/>
            </a:xfrm>
          </p:grpSpPr>
          <p:sp>
            <p:nvSpPr>
              <p:cNvPr name="Freeform 7" id="7"/>
              <p:cNvSpPr/>
              <p:nvPr/>
            </p:nvSpPr>
            <p:spPr>
              <a:xfrm flipH="false" flipV="false" rot="0">
                <a:off x="0" y="0"/>
                <a:ext cx="1415723" cy="574157"/>
              </a:xfrm>
              <a:custGeom>
                <a:avLst/>
                <a:gdLst/>
                <a:ahLst/>
                <a:cxnLst/>
                <a:rect r="r" b="b" t="t" l="l"/>
                <a:pathLst>
                  <a:path h="574157" w="1415723">
                    <a:moveTo>
                      <a:pt x="28805" y="0"/>
                    </a:moveTo>
                    <a:lnTo>
                      <a:pt x="1386917" y="0"/>
                    </a:lnTo>
                    <a:cubicBezTo>
                      <a:pt x="1394557" y="0"/>
                      <a:pt x="1401884" y="3035"/>
                      <a:pt x="1407286" y="8437"/>
                    </a:cubicBezTo>
                    <a:cubicBezTo>
                      <a:pt x="1412688" y="13839"/>
                      <a:pt x="1415723" y="21166"/>
                      <a:pt x="1415723" y="28805"/>
                    </a:cubicBezTo>
                    <a:lnTo>
                      <a:pt x="1415723" y="545351"/>
                    </a:lnTo>
                    <a:cubicBezTo>
                      <a:pt x="1415723" y="561260"/>
                      <a:pt x="1402826" y="574157"/>
                      <a:pt x="1386917" y="574157"/>
                    </a:cubicBezTo>
                    <a:lnTo>
                      <a:pt x="28805" y="574157"/>
                    </a:lnTo>
                    <a:cubicBezTo>
                      <a:pt x="12897" y="574157"/>
                      <a:pt x="0" y="561260"/>
                      <a:pt x="0" y="545351"/>
                    </a:cubicBezTo>
                    <a:lnTo>
                      <a:pt x="0" y="28805"/>
                    </a:lnTo>
                    <a:cubicBezTo>
                      <a:pt x="0" y="12897"/>
                      <a:pt x="12897" y="0"/>
                      <a:pt x="28805" y="0"/>
                    </a:cubicBezTo>
                    <a:close/>
                  </a:path>
                </a:pathLst>
              </a:custGeom>
              <a:solidFill>
                <a:srgbClr val="000000"/>
              </a:solidFill>
              <a:ln w="38100" cap="sq">
                <a:solidFill>
                  <a:srgbClr val="FBF9F1"/>
                </a:solidFill>
                <a:prstDash val="solid"/>
                <a:miter/>
              </a:ln>
            </p:spPr>
          </p:sp>
          <p:sp>
            <p:nvSpPr>
              <p:cNvPr name="TextBox 8" id="8"/>
              <p:cNvSpPr txBox="true"/>
              <p:nvPr/>
            </p:nvSpPr>
            <p:spPr>
              <a:xfrm>
                <a:off x="0" y="-38100"/>
                <a:ext cx="1415723" cy="612257"/>
              </a:xfrm>
              <a:prstGeom prst="rect">
                <a:avLst/>
              </a:prstGeom>
            </p:spPr>
            <p:txBody>
              <a:bodyPr anchor="ctr" rtlCol="false" tIns="50800" lIns="50800" bIns="50800" rIns="50800"/>
              <a:lstStyle/>
              <a:p>
                <a:pPr algn="ctr">
                  <a:lnSpc>
                    <a:spcPts val="2659"/>
                  </a:lnSpc>
                </a:pPr>
              </a:p>
            </p:txBody>
          </p:sp>
        </p:grpSp>
        <p:sp>
          <p:nvSpPr>
            <p:cNvPr name="TextBox 9" id="9"/>
            <p:cNvSpPr txBox="true"/>
            <p:nvPr/>
          </p:nvSpPr>
          <p:spPr>
            <a:xfrm rot="0">
              <a:off x="455871" y="1322062"/>
              <a:ext cx="6305829" cy="1014518"/>
            </a:xfrm>
            <a:prstGeom prst="rect">
              <a:avLst/>
            </a:prstGeom>
          </p:spPr>
          <p:txBody>
            <a:bodyPr anchor="t" rtlCol="false" tIns="0" lIns="0" bIns="0" rIns="0">
              <a:spAutoFit/>
            </a:bodyPr>
            <a:lstStyle/>
            <a:p>
              <a:pPr algn="l" marL="474979" indent="-237490" lvl="1">
                <a:lnSpc>
                  <a:spcPts val="3079"/>
                </a:lnSpc>
                <a:buFont typeface="Arial"/>
                <a:buChar char="•"/>
              </a:pPr>
              <a:r>
                <a:rPr lang="en-US" sz="2199">
                  <a:solidFill>
                    <a:srgbClr val="E5E1DA"/>
                  </a:solidFill>
                  <a:latin typeface="Lato"/>
                  <a:ea typeface="Lato"/>
                  <a:cs typeface="Lato"/>
                  <a:sym typeface="Lato"/>
                </a:rPr>
                <a:t>Recording and querying experiment</a:t>
              </a:r>
              <a:r>
                <a:rPr lang="en-US" sz="2199">
                  <a:solidFill>
                    <a:srgbClr val="E5E1DA"/>
                  </a:solidFill>
                  <a:latin typeface="Lato"/>
                  <a:ea typeface="Lato"/>
                  <a:cs typeface="Lato"/>
                  <a:sym typeface="Lato"/>
                </a:rPr>
                <a:t>s.</a:t>
              </a:r>
            </a:p>
          </p:txBody>
        </p:sp>
        <p:sp>
          <p:nvSpPr>
            <p:cNvPr name="TextBox 10" id="10"/>
            <p:cNvSpPr txBox="true"/>
            <p:nvPr/>
          </p:nvSpPr>
          <p:spPr>
            <a:xfrm rot="0">
              <a:off x="455871" y="512938"/>
              <a:ext cx="6305829" cy="556683"/>
            </a:xfrm>
            <a:prstGeom prst="rect">
              <a:avLst/>
            </a:prstGeom>
          </p:spPr>
          <p:txBody>
            <a:bodyPr anchor="t" rtlCol="false" tIns="0" lIns="0" bIns="0" rIns="0">
              <a:spAutoFit/>
            </a:bodyPr>
            <a:lstStyle/>
            <a:p>
              <a:pPr algn="l">
                <a:lnSpc>
                  <a:spcPts val="3500"/>
                </a:lnSpc>
                <a:spcBef>
                  <a:spcPct val="0"/>
                </a:spcBef>
              </a:pPr>
              <a:r>
                <a:rPr lang="en-US" b="true" sz="2500">
                  <a:solidFill>
                    <a:srgbClr val="FFD944"/>
                  </a:solidFill>
                  <a:latin typeface="Lato Bold"/>
                  <a:ea typeface="Lato Bold"/>
                  <a:cs typeface="Lato Bold"/>
                  <a:sym typeface="Lato Bold"/>
                </a:rPr>
                <a:t>Experiment Tracking</a:t>
              </a:r>
            </a:p>
          </p:txBody>
        </p:sp>
      </p:grpSp>
      <p:grpSp>
        <p:nvGrpSpPr>
          <p:cNvPr name="Group 11" id="11"/>
          <p:cNvGrpSpPr/>
          <p:nvPr/>
        </p:nvGrpSpPr>
        <p:grpSpPr>
          <a:xfrm rot="0">
            <a:off x="6457864" y="4581663"/>
            <a:ext cx="5375322" cy="2180001"/>
            <a:chOff x="0" y="0"/>
            <a:chExt cx="7167095" cy="2906668"/>
          </a:xfrm>
        </p:grpSpPr>
        <p:grpSp>
          <p:nvGrpSpPr>
            <p:cNvPr name="Group 12" id="12"/>
            <p:cNvGrpSpPr/>
            <p:nvPr/>
          </p:nvGrpSpPr>
          <p:grpSpPr>
            <a:xfrm rot="0">
              <a:off x="0" y="0"/>
              <a:ext cx="7167095" cy="2906668"/>
              <a:chOff x="0" y="0"/>
              <a:chExt cx="1415723" cy="574157"/>
            </a:xfrm>
          </p:grpSpPr>
          <p:sp>
            <p:nvSpPr>
              <p:cNvPr name="Freeform 13" id="13"/>
              <p:cNvSpPr/>
              <p:nvPr/>
            </p:nvSpPr>
            <p:spPr>
              <a:xfrm flipH="false" flipV="false" rot="0">
                <a:off x="0" y="0"/>
                <a:ext cx="1415723" cy="574157"/>
              </a:xfrm>
              <a:custGeom>
                <a:avLst/>
                <a:gdLst/>
                <a:ahLst/>
                <a:cxnLst/>
                <a:rect r="r" b="b" t="t" l="l"/>
                <a:pathLst>
                  <a:path h="574157" w="1415723">
                    <a:moveTo>
                      <a:pt x="28805" y="0"/>
                    </a:moveTo>
                    <a:lnTo>
                      <a:pt x="1386917" y="0"/>
                    </a:lnTo>
                    <a:cubicBezTo>
                      <a:pt x="1394557" y="0"/>
                      <a:pt x="1401884" y="3035"/>
                      <a:pt x="1407286" y="8437"/>
                    </a:cubicBezTo>
                    <a:cubicBezTo>
                      <a:pt x="1412688" y="13839"/>
                      <a:pt x="1415723" y="21166"/>
                      <a:pt x="1415723" y="28805"/>
                    </a:cubicBezTo>
                    <a:lnTo>
                      <a:pt x="1415723" y="545351"/>
                    </a:lnTo>
                    <a:cubicBezTo>
                      <a:pt x="1415723" y="561260"/>
                      <a:pt x="1402826" y="574157"/>
                      <a:pt x="1386917" y="574157"/>
                    </a:cubicBezTo>
                    <a:lnTo>
                      <a:pt x="28805" y="574157"/>
                    </a:lnTo>
                    <a:cubicBezTo>
                      <a:pt x="12897" y="574157"/>
                      <a:pt x="0" y="561260"/>
                      <a:pt x="0" y="545351"/>
                    </a:cubicBezTo>
                    <a:lnTo>
                      <a:pt x="0" y="28805"/>
                    </a:lnTo>
                    <a:cubicBezTo>
                      <a:pt x="0" y="12897"/>
                      <a:pt x="12897" y="0"/>
                      <a:pt x="28805" y="0"/>
                    </a:cubicBezTo>
                    <a:close/>
                  </a:path>
                </a:pathLst>
              </a:custGeom>
              <a:solidFill>
                <a:srgbClr val="000000"/>
              </a:solidFill>
              <a:ln w="38100" cap="sq">
                <a:solidFill>
                  <a:srgbClr val="FBF9F1"/>
                </a:solidFill>
                <a:prstDash val="solid"/>
                <a:miter/>
              </a:ln>
            </p:spPr>
          </p:sp>
          <p:sp>
            <p:nvSpPr>
              <p:cNvPr name="TextBox 14" id="14"/>
              <p:cNvSpPr txBox="true"/>
              <p:nvPr/>
            </p:nvSpPr>
            <p:spPr>
              <a:xfrm>
                <a:off x="0" y="-38100"/>
                <a:ext cx="1415723" cy="612257"/>
              </a:xfrm>
              <a:prstGeom prst="rect">
                <a:avLst/>
              </a:prstGeom>
            </p:spPr>
            <p:txBody>
              <a:bodyPr anchor="ctr" rtlCol="false" tIns="50800" lIns="50800" bIns="50800" rIns="50800"/>
              <a:lstStyle/>
              <a:p>
                <a:pPr algn="ctr">
                  <a:lnSpc>
                    <a:spcPts val="2659"/>
                  </a:lnSpc>
                </a:pPr>
              </a:p>
            </p:txBody>
          </p:sp>
        </p:grpSp>
        <p:sp>
          <p:nvSpPr>
            <p:cNvPr name="TextBox 15" id="15"/>
            <p:cNvSpPr txBox="true"/>
            <p:nvPr/>
          </p:nvSpPr>
          <p:spPr>
            <a:xfrm rot="0">
              <a:off x="455871" y="1322062"/>
              <a:ext cx="6305829" cy="1014518"/>
            </a:xfrm>
            <a:prstGeom prst="rect">
              <a:avLst/>
            </a:prstGeom>
          </p:spPr>
          <p:txBody>
            <a:bodyPr anchor="t" rtlCol="false" tIns="0" lIns="0" bIns="0" rIns="0">
              <a:spAutoFit/>
            </a:bodyPr>
            <a:lstStyle/>
            <a:p>
              <a:pPr algn="l" marL="474979" indent="-237490" lvl="1">
                <a:lnSpc>
                  <a:spcPts val="3079"/>
                </a:lnSpc>
                <a:buFont typeface="Arial"/>
                <a:buChar char="•"/>
              </a:pPr>
              <a:r>
                <a:rPr lang="en-US" sz="2199">
                  <a:solidFill>
                    <a:srgbClr val="E5E1DA"/>
                  </a:solidFill>
                  <a:latin typeface="Lato"/>
                  <a:ea typeface="Lato"/>
                  <a:cs typeface="Lato"/>
                  <a:sym typeface="Lato"/>
                </a:rPr>
                <a:t>Packaging models and sharing them easily.</a:t>
              </a:r>
            </a:p>
          </p:txBody>
        </p:sp>
        <p:sp>
          <p:nvSpPr>
            <p:cNvPr name="TextBox 16" id="16"/>
            <p:cNvSpPr txBox="true"/>
            <p:nvPr/>
          </p:nvSpPr>
          <p:spPr>
            <a:xfrm rot="0">
              <a:off x="455871" y="512938"/>
              <a:ext cx="6305829" cy="556683"/>
            </a:xfrm>
            <a:prstGeom prst="rect">
              <a:avLst/>
            </a:prstGeom>
          </p:spPr>
          <p:txBody>
            <a:bodyPr anchor="t" rtlCol="false" tIns="0" lIns="0" bIns="0" rIns="0">
              <a:spAutoFit/>
            </a:bodyPr>
            <a:lstStyle/>
            <a:p>
              <a:pPr algn="l">
                <a:lnSpc>
                  <a:spcPts val="3500"/>
                </a:lnSpc>
                <a:spcBef>
                  <a:spcPct val="0"/>
                </a:spcBef>
              </a:pPr>
              <a:r>
                <a:rPr lang="en-US" b="true" sz="2500">
                  <a:solidFill>
                    <a:srgbClr val="FFD944"/>
                  </a:solidFill>
                  <a:latin typeface="Lato Bold"/>
                  <a:ea typeface="Lato Bold"/>
                  <a:cs typeface="Lato Bold"/>
                  <a:sym typeface="Lato Bold"/>
                </a:rPr>
                <a:t>Model Management</a:t>
              </a:r>
            </a:p>
          </p:txBody>
        </p:sp>
      </p:grpSp>
      <p:grpSp>
        <p:nvGrpSpPr>
          <p:cNvPr name="Group 17" id="17"/>
          <p:cNvGrpSpPr/>
          <p:nvPr/>
        </p:nvGrpSpPr>
        <p:grpSpPr>
          <a:xfrm rot="0">
            <a:off x="12234204" y="4581663"/>
            <a:ext cx="5375322" cy="2570526"/>
            <a:chOff x="0" y="0"/>
            <a:chExt cx="7167095" cy="3427368"/>
          </a:xfrm>
        </p:grpSpPr>
        <p:grpSp>
          <p:nvGrpSpPr>
            <p:cNvPr name="Group 18" id="18"/>
            <p:cNvGrpSpPr/>
            <p:nvPr/>
          </p:nvGrpSpPr>
          <p:grpSpPr>
            <a:xfrm rot="0">
              <a:off x="0" y="0"/>
              <a:ext cx="7167095" cy="3427368"/>
              <a:chOff x="0" y="0"/>
              <a:chExt cx="1415723" cy="677011"/>
            </a:xfrm>
          </p:grpSpPr>
          <p:sp>
            <p:nvSpPr>
              <p:cNvPr name="Freeform 19" id="19"/>
              <p:cNvSpPr/>
              <p:nvPr/>
            </p:nvSpPr>
            <p:spPr>
              <a:xfrm flipH="false" flipV="false" rot="0">
                <a:off x="0" y="0"/>
                <a:ext cx="1415723" cy="677011"/>
              </a:xfrm>
              <a:custGeom>
                <a:avLst/>
                <a:gdLst/>
                <a:ahLst/>
                <a:cxnLst/>
                <a:rect r="r" b="b" t="t" l="l"/>
                <a:pathLst>
                  <a:path h="677011" w="1415723">
                    <a:moveTo>
                      <a:pt x="28805" y="0"/>
                    </a:moveTo>
                    <a:lnTo>
                      <a:pt x="1386917" y="0"/>
                    </a:lnTo>
                    <a:cubicBezTo>
                      <a:pt x="1394557" y="0"/>
                      <a:pt x="1401884" y="3035"/>
                      <a:pt x="1407286" y="8437"/>
                    </a:cubicBezTo>
                    <a:cubicBezTo>
                      <a:pt x="1412688" y="13839"/>
                      <a:pt x="1415723" y="21166"/>
                      <a:pt x="1415723" y="28805"/>
                    </a:cubicBezTo>
                    <a:lnTo>
                      <a:pt x="1415723" y="648206"/>
                    </a:lnTo>
                    <a:cubicBezTo>
                      <a:pt x="1415723" y="664114"/>
                      <a:pt x="1402826" y="677011"/>
                      <a:pt x="1386917" y="677011"/>
                    </a:cubicBezTo>
                    <a:lnTo>
                      <a:pt x="28805" y="677011"/>
                    </a:lnTo>
                    <a:cubicBezTo>
                      <a:pt x="12897" y="677011"/>
                      <a:pt x="0" y="664114"/>
                      <a:pt x="0" y="648206"/>
                    </a:cubicBezTo>
                    <a:lnTo>
                      <a:pt x="0" y="28805"/>
                    </a:lnTo>
                    <a:cubicBezTo>
                      <a:pt x="0" y="12897"/>
                      <a:pt x="12897" y="0"/>
                      <a:pt x="28805" y="0"/>
                    </a:cubicBezTo>
                    <a:close/>
                  </a:path>
                </a:pathLst>
              </a:custGeom>
              <a:solidFill>
                <a:srgbClr val="000000"/>
              </a:solidFill>
              <a:ln w="38100" cap="sq">
                <a:solidFill>
                  <a:srgbClr val="FBF9F1"/>
                </a:solidFill>
                <a:prstDash val="solid"/>
                <a:miter/>
              </a:ln>
            </p:spPr>
          </p:sp>
          <p:sp>
            <p:nvSpPr>
              <p:cNvPr name="TextBox 20" id="20"/>
              <p:cNvSpPr txBox="true"/>
              <p:nvPr/>
            </p:nvSpPr>
            <p:spPr>
              <a:xfrm>
                <a:off x="0" y="-38100"/>
                <a:ext cx="1415723" cy="715111"/>
              </a:xfrm>
              <a:prstGeom prst="rect">
                <a:avLst/>
              </a:prstGeom>
            </p:spPr>
            <p:txBody>
              <a:bodyPr anchor="ctr" rtlCol="false" tIns="50800" lIns="50800" bIns="50800" rIns="50800"/>
              <a:lstStyle/>
              <a:p>
                <a:pPr algn="ctr">
                  <a:lnSpc>
                    <a:spcPts val="2659"/>
                  </a:lnSpc>
                </a:pPr>
              </a:p>
            </p:txBody>
          </p:sp>
        </p:grpSp>
        <p:sp>
          <p:nvSpPr>
            <p:cNvPr name="TextBox 21" id="21"/>
            <p:cNvSpPr txBox="true"/>
            <p:nvPr/>
          </p:nvSpPr>
          <p:spPr>
            <a:xfrm rot="0">
              <a:off x="455871" y="1322062"/>
              <a:ext cx="6305829" cy="1535218"/>
            </a:xfrm>
            <a:prstGeom prst="rect">
              <a:avLst/>
            </a:prstGeom>
          </p:spPr>
          <p:txBody>
            <a:bodyPr anchor="t" rtlCol="false" tIns="0" lIns="0" bIns="0" rIns="0">
              <a:spAutoFit/>
            </a:bodyPr>
            <a:lstStyle/>
            <a:p>
              <a:pPr algn="l" marL="474979" indent="-237490" lvl="1">
                <a:lnSpc>
                  <a:spcPts val="3079"/>
                </a:lnSpc>
                <a:buFont typeface="Arial"/>
                <a:buChar char="•"/>
              </a:pPr>
              <a:r>
                <a:rPr lang="en-US" sz="2199">
                  <a:solidFill>
                    <a:srgbClr val="E5E1DA"/>
                  </a:solidFill>
                  <a:latin typeface="Lato"/>
                  <a:ea typeface="Lato"/>
                  <a:cs typeface="Lato"/>
                  <a:sym typeface="Lato"/>
                </a:rPr>
                <a:t>Storing parameters, metrics, models, and </a:t>
              </a:r>
              <a:r>
                <a:rPr lang="en-US" sz="2199">
                  <a:solidFill>
                    <a:srgbClr val="E5E1DA"/>
                  </a:solidFill>
                  <a:latin typeface="Lato"/>
                  <a:ea typeface="Lato"/>
                  <a:cs typeface="Lato"/>
                  <a:sym typeface="Lato"/>
                </a:rPr>
                <a:t>artifacts for each experiment run.</a:t>
              </a:r>
            </a:p>
          </p:txBody>
        </p:sp>
        <p:sp>
          <p:nvSpPr>
            <p:cNvPr name="TextBox 22" id="22"/>
            <p:cNvSpPr txBox="true"/>
            <p:nvPr/>
          </p:nvSpPr>
          <p:spPr>
            <a:xfrm rot="0">
              <a:off x="455871" y="512938"/>
              <a:ext cx="6305829" cy="556683"/>
            </a:xfrm>
            <a:prstGeom prst="rect">
              <a:avLst/>
            </a:prstGeom>
          </p:spPr>
          <p:txBody>
            <a:bodyPr anchor="t" rtlCol="false" tIns="0" lIns="0" bIns="0" rIns="0">
              <a:spAutoFit/>
            </a:bodyPr>
            <a:lstStyle/>
            <a:p>
              <a:pPr algn="l">
                <a:lnSpc>
                  <a:spcPts val="3500"/>
                </a:lnSpc>
                <a:spcBef>
                  <a:spcPct val="0"/>
                </a:spcBef>
              </a:pPr>
              <a:r>
                <a:rPr lang="en-US" b="true" sz="2500">
                  <a:solidFill>
                    <a:srgbClr val="FFD944"/>
                  </a:solidFill>
                  <a:latin typeface="Lato Bold"/>
                  <a:ea typeface="Lato Bold"/>
                  <a:cs typeface="Lato Bold"/>
                  <a:sym typeface="Lato Bold"/>
                </a:rPr>
                <a:t>Reproducibility</a:t>
              </a:r>
            </a:p>
          </p:txBody>
        </p:sp>
      </p:grpSp>
      <p:sp>
        <p:nvSpPr>
          <p:cNvPr name="TextBox 23" id="23"/>
          <p:cNvSpPr txBox="true"/>
          <p:nvPr/>
        </p:nvSpPr>
        <p:spPr>
          <a:xfrm rot="0">
            <a:off x="939014" y="2829072"/>
            <a:ext cx="15150416" cy="860425"/>
          </a:xfrm>
          <a:prstGeom prst="rect">
            <a:avLst/>
          </a:prstGeom>
        </p:spPr>
        <p:txBody>
          <a:bodyPr anchor="t" rtlCol="false" tIns="0" lIns="0" bIns="0" rIns="0">
            <a:spAutoFit/>
          </a:bodyPr>
          <a:lstStyle/>
          <a:p>
            <a:pPr algn="ctr">
              <a:lnSpc>
                <a:spcPts val="3499"/>
              </a:lnSpc>
              <a:spcBef>
                <a:spcPct val="0"/>
              </a:spcBef>
            </a:pPr>
            <a:r>
              <a:rPr lang="en-US" sz="2499">
                <a:solidFill>
                  <a:srgbClr val="FFFFFF"/>
                </a:solidFill>
                <a:latin typeface="Lato"/>
                <a:ea typeface="Lato"/>
                <a:cs typeface="Lato"/>
                <a:sym typeface="Lato"/>
              </a:rPr>
              <a:t>MLflow is an open-s</a:t>
            </a:r>
            <a:r>
              <a:rPr lang="en-US" sz="2499">
                <a:solidFill>
                  <a:srgbClr val="FFFFFF"/>
                </a:solidFill>
                <a:latin typeface="Lato"/>
                <a:ea typeface="Lato"/>
                <a:cs typeface="Lato"/>
                <a:sym typeface="Lato"/>
              </a:rPr>
              <a:t>ource platform that helps manage the lifecycle of machine learning models. It supports:</a:t>
            </a:r>
          </a:p>
          <a:p>
            <a:pPr algn="ctr">
              <a:lnSpc>
                <a:spcPts val="3499"/>
              </a:lnSpc>
              <a:spcBef>
                <a:spcPct val="0"/>
              </a:spcBef>
            </a:pP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1383875" y="0"/>
            <a:ext cx="6904125" cy="10287000"/>
            <a:chOff x="0" y="0"/>
            <a:chExt cx="950116" cy="1415652"/>
          </a:xfrm>
        </p:grpSpPr>
        <p:sp>
          <p:nvSpPr>
            <p:cNvPr name="Freeform 3" id="3"/>
            <p:cNvSpPr/>
            <p:nvPr/>
          </p:nvSpPr>
          <p:spPr>
            <a:xfrm flipH="false" flipV="false" rot="0">
              <a:off x="0" y="0"/>
              <a:ext cx="950116" cy="1415652"/>
            </a:xfrm>
            <a:custGeom>
              <a:avLst/>
              <a:gdLst/>
              <a:ahLst/>
              <a:cxnLst/>
              <a:rect r="r" b="b" t="t" l="l"/>
              <a:pathLst>
                <a:path h="1415652" w="950116">
                  <a:moveTo>
                    <a:pt x="0" y="0"/>
                  </a:moveTo>
                  <a:lnTo>
                    <a:pt x="950116" y="0"/>
                  </a:lnTo>
                  <a:lnTo>
                    <a:pt x="950116" y="1415652"/>
                  </a:lnTo>
                  <a:lnTo>
                    <a:pt x="0" y="1415652"/>
                  </a:lnTo>
                  <a:close/>
                </a:path>
              </a:pathLst>
            </a:custGeom>
            <a:blipFill>
              <a:blip r:embed="rId2"/>
              <a:stretch>
                <a:fillRect l="-61818" t="0" r="-61818" b="0"/>
              </a:stretch>
            </a:blipFill>
            <a:ln cap="sq">
              <a:noFill/>
              <a:prstDash val="solid"/>
              <a:miter/>
            </a:ln>
          </p:spPr>
        </p:sp>
      </p:grpSp>
      <p:grpSp>
        <p:nvGrpSpPr>
          <p:cNvPr name="Group 4" id="4"/>
          <p:cNvGrpSpPr/>
          <p:nvPr/>
        </p:nvGrpSpPr>
        <p:grpSpPr>
          <a:xfrm rot="0">
            <a:off x="1028700" y="1482999"/>
            <a:ext cx="12577332" cy="8137251"/>
            <a:chOff x="0" y="0"/>
            <a:chExt cx="3312548" cy="2143144"/>
          </a:xfrm>
        </p:grpSpPr>
        <p:sp>
          <p:nvSpPr>
            <p:cNvPr name="Freeform 5" id="5"/>
            <p:cNvSpPr/>
            <p:nvPr/>
          </p:nvSpPr>
          <p:spPr>
            <a:xfrm flipH="false" flipV="false" rot="0">
              <a:off x="0" y="0"/>
              <a:ext cx="3312549" cy="2143144"/>
            </a:xfrm>
            <a:custGeom>
              <a:avLst/>
              <a:gdLst/>
              <a:ahLst/>
              <a:cxnLst/>
              <a:rect r="r" b="b" t="t" l="l"/>
              <a:pathLst>
                <a:path h="2143144" w="3312549">
                  <a:moveTo>
                    <a:pt x="12311" y="0"/>
                  </a:moveTo>
                  <a:lnTo>
                    <a:pt x="3300238" y="0"/>
                  </a:lnTo>
                  <a:cubicBezTo>
                    <a:pt x="3307037" y="0"/>
                    <a:pt x="3312549" y="5512"/>
                    <a:pt x="3312549" y="12311"/>
                  </a:cubicBezTo>
                  <a:lnTo>
                    <a:pt x="3312549" y="2130834"/>
                  </a:lnTo>
                  <a:cubicBezTo>
                    <a:pt x="3312549" y="2134099"/>
                    <a:pt x="3311251" y="2137230"/>
                    <a:pt x="3308943" y="2139539"/>
                  </a:cubicBezTo>
                  <a:cubicBezTo>
                    <a:pt x="3306634" y="2141847"/>
                    <a:pt x="3303503" y="2143144"/>
                    <a:pt x="3300238" y="2143144"/>
                  </a:cubicBezTo>
                  <a:lnTo>
                    <a:pt x="12311" y="2143144"/>
                  </a:lnTo>
                  <a:cubicBezTo>
                    <a:pt x="9046" y="2143144"/>
                    <a:pt x="5915" y="2141847"/>
                    <a:pt x="3606" y="2139539"/>
                  </a:cubicBezTo>
                  <a:cubicBezTo>
                    <a:pt x="1297" y="2137230"/>
                    <a:pt x="0" y="2134099"/>
                    <a:pt x="0" y="2130834"/>
                  </a:cubicBezTo>
                  <a:lnTo>
                    <a:pt x="0" y="12311"/>
                  </a:lnTo>
                  <a:cubicBezTo>
                    <a:pt x="0" y="9046"/>
                    <a:pt x="1297" y="5915"/>
                    <a:pt x="3606" y="3606"/>
                  </a:cubicBezTo>
                  <a:cubicBezTo>
                    <a:pt x="5915" y="1297"/>
                    <a:pt x="9046" y="0"/>
                    <a:pt x="12311" y="0"/>
                  </a:cubicBezTo>
                  <a:close/>
                </a:path>
              </a:pathLst>
            </a:custGeom>
            <a:solidFill>
              <a:srgbClr val="000000"/>
            </a:solidFill>
            <a:ln w="38100" cap="sq">
              <a:solidFill>
                <a:srgbClr val="E5E1DA"/>
              </a:solidFill>
              <a:prstDash val="solid"/>
              <a:miter/>
            </a:ln>
          </p:spPr>
        </p:sp>
        <p:sp>
          <p:nvSpPr>
            <p:cNvPr name="TextBox 6" id="6"/>
            <p:cNvSpPr txBox="true"/>
            <p:nvPr/>
          </p:nvSpPr>
          <p:spPr>
            <a:xfrm>
              <a:off x="0" y="-38100"/>
              <a:ext cx="3312548" cy="2181244"/>
            </a:xfrm>
            <a:prstGeom prst="rect">
              <a:avLst/>
            </a:prstGeom>
          </p:spPr>
          <p:txBody>
            <a:bodyPr anchor="ctr" rtlCol="false" tIns="50800" lIns="50800" bIns="50800" rIns="50800"/>
            <a:lstStyle/>
            <a:p>
              <a:pPr algn="ctr">
                <a:lnSpc>
                  <a:spcPts val="2659"/>
                </a:lnSpc>
              </a:pPr>
            </a:p>
          </p:txBody>
        </p:sp>
      </p:grpSp>
      <p:sp>
        <p:nvSpPr>
          <p:cNvPr name="Freeform 7" id="7"/>
          <p:cNvSpPr/>
          <p:nvPr/>
        </p:nvSpPr>
        <p:spPr>
          <a:xfrm flipH="true" flipV="false" rot="6626729">
            <a:off x="-8130685" y="1817905"/>
            <a:ext cx="12221289" cy="8822969"/>
          </a:xfrm>
          <a:custGeom>
            <a:avLst/>
            <a:gdLst/>
            <a:ahLst/>
            <a:cxnLst/>
            <a:rect r="r" b="b" t="t" l="l"/>
            <a:pathLst>
              <a:path h="8822969" w="12221289">
                <a:moveTo>
                  <a:pt x="12221289" y="0"/>
                </a:moveTo>
                <a:lnTo>
                  <a:pt x="0" y="0"/>
                </a:lnTo>
                <a:lnTo>
                  <a:pt x="0" y="8822968"/>
                </a:lnTo>
                <a:lnTo>
                  <a:pt x="12221289" y="8822968"/>
                </a:lnTo>
                <a:lnTo>
                  <a:pt x="12221289" y="0"/>
                </a:lnTo>
                <a:close/>
              </a:path>
            </a:pathLst>
          </a:custGeom>
          <a:blipFill>
            <a:blip r:embed="rId3"/>
            <a:stretch>
              <a:fillRect l="0" t="0" r="0" b="0"/>
            </a:stretch>
          </a:blipFill>
        </p:spPr>
      </p:sp>
      <p:sp>
        <p:nvSpPr>
          <p:cNvPr name="Freeform 8" id="8"/>
          <p:cNvSpPr/>
          <p:nvPr/>
        </p:nvSpPr>
        <p:spPr>
          <a:xfrm flipH="false" flipV="false" rot="0">
            <a:off x="10212631" y="378290"/>
            <a:ext cx="650410" cy="650410"/>
          </a:xfrm>
          <a:custGeom>
            <a:avLst/>
            <a:gdLst/>
            <a:ahLst/>
            <a:cxnLst/>
            <a:rect r="r" b="b" t="t" l="l"/>
            <a:pathLst>
              <a:path h="650410" w="650410">
                <a:moveTo>
                  <a:pt x="0" y="0"/>
                </a:moveTo>
                <a:lnTo>
                  <a:pt x="650410" y="0"/>
                </a:lnTo>
                <a:lnTo>
                  <a:pt x="650410" y="650410"/>
                </a:lnTo>
                <a:lnTo>
                  <a:pt x="0" y="65041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9" id="9"/>
          <p:cNvSpPr txBox="true"/>
          <p:nvPr/>
        </p:nvSpPr>
        <p:spPr>
          <a:xfrm rot="0">
            <a:off x="2339023" y="2285225"/>
            <a:ext cx="9044852" cy="987425"/>
          </a:xfrm>
          <a:prstGeom prst="rect">
            <a:avLst/>
          </a:prstGeom>
        </p:spPr>
        <p:txBody>
          <a:bodyPr anchor="t" rtlCol="false" tIns="0" lIns="0" bIns="0" rIns="0">
            <a:spAutoFit/>
          </a:bodyPr>
          <a:lstStyle/>
          <a:p>
            <a:pPr algn="l">
              <a:lnSpc>
                <a:spcPts val="7150"/>
              </a:lnSpc>
            </a:pPr>
            <a:r>
              <a:rPr lang="en-US" sz="6500" b="true">
                <a:solidFill>
                  <a:srgbClr val="FBF9F1"/>
                </a:solidFill>
                <a:latin typeface="Poppins Bold"/>
                <a:ea typeface="Poppins Bold"/>
                <a:cs typeface="Poppins Bold"/>
                <a:sym typeface="Poppins Bold"/>
              </a:rPr>
              <a:t>PROBLEM STATEMENT</a:t>
            </a:r>
          </a:p>
        </p:txBody>
      </p:sp>
      <p:sp>
        <p:nvSpPr>
          <p:cNvPr name="TextBox 10" id="10"/>
          <p:cNvSpPr txBox="true"/>
          <p:nvPr/>
        </p:nvSpPr>
        <p:spPr>
          <a:xfrm rot="0">
            <a:off x="2409239" y="3804386"/>
            <a:ext cx="9644804" cy="4365625"/>
          </a:xfrm>
          <a:prstGeom prst="rect">
            <a:avLst/>
          </a:prstGeom>
        </p:spPr>
        <p:txBody>
          <a:bodyPr anchor="t" rtlCol="false" tIns="0" lIns="0" bIns="0" rIns="0">
            <a:spAutoFit/>
          </a:bodyPr>
          <a:lstStyle/>
          <a:p>
            <a:pPr algn="l">
              <a:lnSpc>
                <a:spcPts val="3499"/>
              </a:lnSpc>
            </a:pPr>
            <a:r>
              <a:rPr lang="en-US" sz="2499">
                <a:solidFill>
                  <a:srgbClr val="FBF9F1"/>
                </a:solidFill>
                <a:latin typeface="Lato"/>
                <a:ea typeface="Lato"/>
                <a:cs typeface="Lato"/>
                <a:sym typeface="Lato"/>
              </a:rPr>
              <a:t>Credit card fraud is a significant challenge in today's digital economy, with fraudulent transactions causing substantial financial losses each year. The problem arises because detecting fraud is like finding a needle in a haystack, as</a:t>
            </a:r>
            <a:r>
              <a:rPr lang="en-US" sz="2499">
                <a:solidFill>
                  <a:srgbClr val="FFFFFF"/>
                </a:solidFill>
                <a:latin typeface="Lato"/>
                <a:ea typeface="Lato"/>
                <a:cs typeface="Lato"/>
                <a:sym typeface="Lato"/>
              </a:rPr>
              <a:t> </a:t>
            </a:r>
            <a:r>
              <a:rPr lang="en-US" sz="2499" b="true">
                <a:solidFill>
                  <a:srgbClr val="FFFFFF"/>
                </a:solidFill>
                <a:latin typeface="Lato Bold"/>
                <a:ea typeface="Lato Bold"/>
                <a:cs typeface="Lato Bold"/>
                <a:sym typeface="Lato Bold"/>
              </a:rPr>
              <a:t>fraudulent transactions are far less common</a:t>
            </a:r>
            <a:r>
              <a:rPr lang="en-US" sz="2499">
                <a:solidFill>
                  <a:srgbClr val="FFFFFF"/>
                </a:solidFill>
                <a:latin typeface="Lato"/>
                <a:ea typeface="Lato"/>
                <a:cs typeface="Lato"/>
                <a:sym typeface="Lato"/>
              </a:rPr>
              <a:t> </a:t>
            </a:r>
            <a:r>
              <a:rPr lang="en-US" sz="2499">
                <a:solidFill>
                  <a:srgbClr val="FBF9F1"/>
                </a:solidFill>
                <a:latin typeface="Lato"/>
                <a:ea typeface="Lato"/>
                <a:cs typeface="Lato"/>
                <a:sym typeface="Lato"/>
              </a:rPr>
              <a:t>than legitimate ones.</a:t>
            </a:r>
            <a:r>
              <a:rPr lang="en-US" sz="2499">
                <a:solidFill>
                  <a:srgbClr val="FFFFFF"/>
                </a:solidFill>
                <a:latin typeface="Lato"/>
                <a:ea typeface="Lato"/>
                <a:cs typeface="Lato"/>
                <a:sym typeface="Lato"/>
              </a:rPr>
              <a:t> </a:t>
            </a:r>
            <a:r>
              <a:rPr lang="en-US" sz="2499">
                <a:solidFill>
                  <a:srgbClr val="FBF9F1"/>
                </a:solidFill>
                <a:latin typeface="Lato"/>
                <a:ea typeface="Lato"/>
                <a:cs typeface="Lato"/>
                <a:sym typeface="Lato"/>
              </a:rPr>
              <a:t>This</a:t>
            </a:r>
            <a:r>
              <a:rPr lang="en-US" sz="2499">
                <a:solidFill>
                  <a:srgbClr val="FFFFFF"/>
                </a:solidFill>
                <a:latin typeface="Lato"/>
                <a:ea typeface="Lato"/>
                <a:cs typeface="Lato"/>
                <a:sym typeface="Lato"/>
              </a:rPr>
              <a:t> </a:t>
            </a:r>
            <a:r>
              <a:rPr lang="en-US" sz="2499" b="true">
                <a:solidFill>
                  <a:srgbClr val="FFFFFF"/>
                </a:solidFill>
                <a:latin typeface="Lato Bold"/>
                <a:ea typeface="Lato Bold"/>
                <a:cs typeface="Lato Bold"/>
                <a:sym typeface="Lato Bold"/>
              </a:rPr>
              <a:t>imbalance </a:t>
            </a:r>
            <a:r>
              <a:rPr lang="en-US" sz="2499">
                <a:solidFill>
                  <a:srgbClr val="FBF9F1"/>
                </a:solidFill>
                <a:latin typeface="Lato"/>
                <a:ea typeface="Lato"/>
                <a:cs typeface="Lato"/>
                <a:sym typeface="Lato"/>
              </a:rPr>
              <a:t>between fraud and non-fraud cases presents unique</a:t>
            </a:r>
            <a:r>
              <a:rPr lang="en-US" sz="2499">
                <a:solidFill>
                  <a:srgbClr val="FFFFFF"/>
                </a:solidFill>
                <a:latin typeface="Lato"/>
                <a:ea typeface="Lato"/>
                <a:cs typeface="Lato"/>
                <a:sym typeface="Lato"/>
              </a:rPr>
              <a:t> </a:t>
            </a:r>
            <a:r>
              <a:rPr lang="en-US" sz="2499" b="true">
                <a:solidFill>
                  <a:srgbClr val="FFFFFF"/>
                </a:solidFill>
                <a:latin typeface="Lato Bold"/>
                <a:ea typeface="Lato Bold"/>
                <a:cs typeface="Lato Bold"/>
                <a:sym typeface="Lato Bold"/>
              </a:rPr>
              <a:t>challenges</a:t>
            </a:r>
            <a:r>
              <a:rPr lang="en-US" sz="2499">
                <a:solidFill>
                  <a:srgbClr val="FFFFFF"/>
                </a:solidFill>
                <a:latin typeface="Lato"/>
                <a:ea typeface="Lato"/>
                <a:cs typeface="Lato"/>
                <a:sym typeface="Lato"/>
              </a:rPr>
              <a:t> </a:t>
            </a:r>
            <a:r>
              <a:rPr lang="en-US" sz="2499">
                <a:solidFill>
                  <a:srgbClr val="FBF9F1"/>
                </a:solidFill>
                <a:latin typeface="Lato"/>
                <a:ea typeface="Lato"/>
                <a:cs typeface="Lato"/>
                <a:sym typeface="Lato"/>
              </a:rPr>
              <a:t>in training machine learning models, as the model tends to be</a:t>
            </a:r>
            <a:r>
              <a:rPr lang="en-US" sz="2499">
                <a:solidFill>
                  <a:srgbClr val="FFFFFF"/>
                </a:solidFill>
                <a:latin typeface="Lato"/>
                <a:ea typeface="Lato"/>
                <a:cs typeface="Lato"/>
                <a:sym typeface="Lato"/>
              </a:rPr>
              <a:t> </a:t>
            </a:r>
            <a:r>
              <a:rPr lang="en-US" sz="2499" b="true">
                <a:solidFill>
                  <a:srgbClr val="FFFFFF"/>
                </a:solidFill>
                <a:latin typeface="Lato Bold"/>
                <a:ea typeface="Lato Bold"/>
                <a:cs typeface="Lato Bold"/>
                <a:sym typeface="Lato Bold"/>
              </a:rPr>
              <a:t>biased </a:t>
            </a:r>
            <a:r>
              <a:rPr lang="en-US" sz="2499">
                <a:solidFill>
                  <a:srgbClr val="FBF9F1"/>
                </a:solidFill>
                <a:latin typeface="Lato"/>
                <a:ea typeface="Lato"/>
                <a:cs typeface="Lato"/>
                <a:sym typeface="Lato"/>
              </a:rPr>
              <a:t>towards the </a:t>
            </a:r>
            <a:r>
              <a:rPr lang="en-US" sz="2499" b="true">
                <a:solidFill>
                  <a:srgbClr val="FFFFFF"/>
                </a:solidFill>
                <a:latin typeface="Lato Bold"/>
                <a:ea typeface="Lato Bold"/>
                <a:cs typeface="Lato Bold"/>
                <a:sym typeface="Lato Bold"/>
              </a:rPr>
              <a:t>majority class</a:t>
            </a:r>
            <a:r>
              <a:rPr lang="en-US" sz="2499">
                <a:solidFill>
                  <a:srgbClr val="FFFFFF"/>
                </a:solidFill>
                <a:latin typeface="Lato"/>
                <a:ea typeface="Lato"/>
                <a:cs typeface="Lato"/>
                <a:sym typeface="Lato"/>
              </a:rPr>
              <a:t> </a:t>
            </a:r>
            <a:r>
              <a:rPr lang="en-US" sz="2499">
                <a:solidFill>
                  <a:srgbClr val="FBF9F1"/>
                </a:solidFill>
                <a:latin typeface="Lato"/>
                <a:ea typeface="Lato"/>
                <a:cs typeface="Lato"/>
                <a:sym typeface="Lato"/>
              </a:rPr>
              <a:t>(non-fraudulent transactions),</a:t>
            </a:r>
            <a:r>
              <a:rPr lang="en-US" sz="2499">
                <a:solidFill>
                  <a:srgbClr val="FFFFFF"/>
                </a:solidFill>
                <a:latin typeface="Lato"/>
                <a:ea typeface="Lato"/>
                <a:cs typeface="Lato"/>
                <a:sym typeface="Lato"/>
              </a:rPr>
              <a:t> </a:t>
            </a:r>
            <a:r>
              <a:rPr lang="en-US" sz="2499" b="true">
                <a:solidFill>
                  <a:srgbClr val="FFFFFF"/>
                </a:solidFill>
                <a:latin typeface="Lato Bold"/>
                <a:ea typeface="Lato Bold"/>
                <a:cs typeface="Lato Bold"/>
                <a:sym typeface="Lato Bold"/>
              </a:rPr>
              <a:t>leading to poor detection of actual fraud.</a:t>
            </a:r>
          </a:p>
          <a:p>
            <a:pPr algn="l">
              <a:lnSpc>
                <a:spcPts val="3499"/>
              </a:lnSpc>
              <a:spcBef>
                <a:spcPct val="0"/>
              </a:spcBef>
            </a:pP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TextBox 2" id="2"/>
          <p:cNvSpPr txBox="true"/>
          <p:nvPr/>
        </p:nvSpPr>
        <p:spPr>
          <a:xfrm rot="0">
            <a:off x="1028700" y="757290"/>
            <a:ext cx="13208373" cy="1762125"/>
          </a:xfrm>
          <a:prstGeom prst="rect">
            <a:avLst/>
          </a:prstGeom>
        </p:spPr>
        <p:txBody>
          <a:bodyPr anchor="t" rtlCol="false" tIns="0" lIns="0" bIns="0" rIns="0">
            <a:spAutoFit/>
          </a:bodyPr>
          <a:lstStyle/>
          <a:p>
            <a:pPr algn="l">
              <a:lnSpc>
                <a:spcPts val="6600"/>
              </a:lnSpc>
            </a:pPr>
            <a:r>
              <a:rPr lang="en-US" sz="6000" b="true">
                <a:solidFill>
                  <a:srgbClr val="FBF9F1"/>
                </a:solidFill>
                <a:latin typeface="Poppins Bold"/>
                <a:ea typeface="Poppins Bold"/>
                <a:cs typeface="Poppins Bold"/>
                <a:sym typeface="Poppins Bold"/>
              </a:rPr>
              <a:t>TRACKING PROJECT WORKFLOW USING MLFLOW</a:t>
            </a:r>
          </a:p>
        </p:txBody>
      </p:sp>
      <p:sp>
        <p:nvSpPr>
          <p:cNvPr name="Freeform 3" id="3"/>
          <p:cNvSpPr/>
          <p:nvPr/>
        </p:nvSpPr>
        <p:spPr>
          <a:xfrm flipH="false" flipV="false" rot="-10448067">
            <a:off x="-1449845" y="5847305"/>
            <a:ext cx="6996051" cy="7526149"/>
          </a:xfrm>
          <a:custGeom>
            <a:avLst/>
            <a:gdLst/>
            <a:ahLst/>
            <a:cxnLst/>
            <a:rect r="r" b="b" t="t" l="l"/>
            <a:pathLst>
              <a:path h="7526149" w="6996051">
                <a:moveTo>
                  <a:pt x="0" y="0"/>
                </a:moveTo>
                <a:lnTo>
                  <a:pt x="6996051" y="0"/>
                </a:lnTo>
                <a:lnTo>
                  <a:pt x="6996051" y="7526148"/>
                </a:lnTo>
                <a:lnTo>
                  <a:pt x="0" y="7526148"/>
                </a:lnTo>
                <a:lnTo>
                  <a:pt x="0" y="0"/>
                </a:lnTo>
                <a:close/>
              </a:path>
            </a:pathLst>
          </a:custGeom>
          <a:blipFill>
            <a:blip r:embed="rId2"/>
            <a:stretch>
              <a:fillRect l="-157" t="0" r="-157" b="0"/>
            </a:stretch>
          </a:blipFill>
        </p:spPr>
      </p:sp>
      <p:sp>
        <p:nvSpPr>
          <p:cNvPr name="Freeform 4" id="4"/>
          <p:cNvSpPr/>
          <p:nvPr/>
        </p:nvSpPr>
        <p:spPr>
          <a:xfrm flipH="false" flipV="false" rot="3535208">
            <a:off x="11270170" y="1133196"/>
            <a:ext cx="10189782" cy="9857986"/>
          </a:xfrm>
          <a:custGeom>
            <a:avLst/>
            <a:gdLst/>
            <a:ahLst/>
            <a:cxnLst/>
            <a:rect r="r" b="b" t="t" l="l"/>
            <a:pathLst>
              <a:path h="9857986" w="10189782">
                <a:moveTo>
                  <a:pt x="0" y="0"/>
                </a:moveTo>
                <a:lnTo>
                  <a:pt x="10189783" y="0"/>
                </a:lnTo>
                <a:lnTo>
                  <a:pt x="10189783" y="9857986"/>
                </a:lnTo>
                <a:lnTo>
                  <a:pt x="0" y="9857986"/>
                </a:lnTo>
                <a:lnTo>
                  <a:pt x="0" y="0"/>
                </a:lnTo>
                <a:close/>
              </a:path>
            </a:pathLst>
          </a:custGeom>
          <a:blipFill>
            <a:blip r:embed="rId2"/>
            <a:stretch>
              <a:fillRect l="0" t="-5511" r="-157" b="-5511"/>
            </a:stretch>
          </a:blipFill>
        </p:spPr>
      </p:sp>
      <p:grpSp>
        <p:nvGrpSpPr>
          <p:cNvPr name="Group 5" id="5"/>
          <p:cNvGrpSpPr/>
          <p:nvPr/>
        </p:nvGrpSpPr>
        <p:grpSpPr>
          <a:xfrm rot="0">
            <a:off x="407294" y="2924471"/>
            <a:ext cx="8315249" cy="7362529"/>
            <a:chOff x="0" y="0"/>
            <a:chExt cx="1415723" cy="1253516"/>
          </a:xfrm>
        </p:grpSpPr>
        <p:sp>
          <p:nvSpPr>
            <p:cNvPr name="Freeform 6" id="6"/>
            <p:cNvSpPr/>
            <p:nvPr/>
          </p:nvSpPr>
          <p:spPr>
            <a:xfrm flipH="false" flipV="false" rot="0">
              <a:off x="0" y="0"/>
              <a:ext cx="1415723" cy="1253516"/>
            </a:xfrm>
            <a:custGeom>
              <a:avLst/>
              <a:gdLst/>
              <a:ahLst/>
              <a:cxnLst/>
              <a:rect r="r" b="b" t="t" l="l"/>
              <a:pathLst>
                <a:path h="1253516" w="1415723">
                  <a:moveTo>
                    <a:pt x="18621" y="0"/>
                  </a:moveTo>
                  <a:lnTo>
                    <a:pt x="1397102" y="0"/>
                  </a:lnTo>
                  <a:cubicBezTo>
                    <a:pt x="1402040" y="0"/>
                    <a:pt x="1406777" y="1962"/>
                    <a:pt x="1410269" y="5454"/>
                  </a:cubicBezTo>
                  <a:cubicBezTo>
                    <a:pt x="1413761" y="8946"/>
                    <a:pt x="1415723" y="13682"/>
                    <a:pt x="1415723" y="18621"/>
                  </a:cubicBezTo>
                  <a:lnTo>
                    <a:pt x="1415723" y="1234895"/>
                  </a:lnTo>
                  <a:cubicBezTo>
                    <a:pt x="1415723" y="1245179"/>
                    <a:pt x="1407386" y="1253516"/>
                    <a:pt x="1397102" y="1253516"/>
                  </a:cubicBezTo>
                  <a:lnTo>
                    <a:pt x="18621" y="1253516"/>
                  </a:lnTo>
                  <a:cubicBezTo>
                    <a:pt x="8337" y="1253516"/>
                    <a:pt x="0" y="1245179"/>
                    <a:pt x="0" y="1234895"/>
                  </a:cubicBezTo>
                  <a:lnTo>
                    <a:pt x="0" y="18621"/>
                  </a:lnTo>
                  <a:cubicBezTo>
                    <a:pt x="0" y="8337"/>
                    <a:pt x="8337" y="0"/>
                    <a:pt x="18621" y="0"/>
                  </a:cubicBezTo>
                  <a:close/>
                </a:path>
              </a:pathLst>
            </a:custGeom>
            <a:solidFill>
              <a:srgbClr val="000000"/>
            </a:solidFill>
            <a:ln w="38100" cap="sq">
              <a:solidFill>
                <a:srgbClr val="FBF9F1"/>
              </a:solidFill>
              <a:prstDash val="solid"/>
              <a:miter/>
            </a:ln>
          </p:spPr>
        </p:sp>
        <p:sp>
          <p:nvSpPr>
            <p:cNvPr name="TextBox 7" id="7"/>
            <p:cNvSpPr txBox="true"/>
            <p:nvPr/>
          </p:nvSpPr>
          <p:spPr>
            <a:xfrm>
              <a:off x="0" y="-38100"/>
              <a:ext cx="1415723" cy="1291616"/>
            </a:xfrm>
            <a:prstGeom prst="rect">
              <a:avLst/>
            </a:prstGeom>
          </p:spPr>
          <p:txBody>
            <a:bodyPr anchor="ctr" rtlCol="false" tIns="78584" lIns="78584" bIns="78584" rIns="78584"/>
            <a:lstStyle/>
            <a:p>
              <a:pPr algn="ctr">
                <a:lnSpc>
                  <a:spcPts val="2660"/>
                </a:lnSpc>
              </a:pPr>
            </a:p>
          </p:txBody>
        </p:sp>
      </p:grpSp>
      <p:sp>
        <p:nvSpPr>
          <p:cNvPr name="TextBox 8" id="8"/>
          <p:cNvSpPr txBox="true"/>
          <p:nvPr/>
        </p:nvSpPr>
        <p:spPr>
          <a:xfrm rot="0">
            <a:off x="552023" y="2268714"/>
            <a:ext cx="7316009" cy="655757"/>
          </a:xfrm>
          <a:prstGeom prst="rect">
            <a:avLst/>
          </a:prstGeom>
        </p:spPr>
        <p:txBody>
          <a:bodyPr anchor="t" rtlCol="false" tIns="0" lIns="0" bIns="0" rIns="0">
            <a:spAutoFit/>
          </a:bodyPr>
          <a:lstStyle/>
          <a:p>
            <a:pPr algn="l">
              <a:lnSpc>
                <a:spcPts val="5414"/>
              </a:lnSpc>
              <a:spcBef>
                <a:spcPct val="0"/>
              </a:spcBef>
            </a:pPr>
            <a:r>
              <a:rPr lang="en-US" b="true" sz="3867">
                <a:solidFill>
                  <a:srgbClr val="FFD944"/>
                </a:solidFill>
                <a:latin typeface="Lato Bold"/>
                <a:ea typeface="Lato Bold"/>
                <a:cs typeface="Lato Bold"/>
                <a:sym typeface="Lato Bold"/>
              </a:rPr>
              <a:t>Logistic Regression</a:t>
            </a:r>
          </a:p>
        </p:txBody>
      </p:sp>
      <p:sp>
        <p:nvSpPr>
          <p:cNvPr name="TextBox 9" id="9"/>
          <p:cNvSpPr txBox="true"/>
          <p:nvPr/>
        </p:nvSpPr>
        <p:spPr>
          <a:xfrm rot="0">
            <a:off x="552023" y="3060917"/>
            <a:ext cx="7434153" cy="7411720"/>
          </a:xfrm>
          <a:prstGeom prst="rect">
            <a:avLst/>
          </a:prstGeom>
        </p:spPr>
        <p:txBody>
          <a:bodyPr anchor="t" rtlCol="false" tIns="0" lIns="0" bIns="0" rIns="0">
            <a:spAutoFit/>
          </a:bodyPr>
          <a:lstStyle/>
          <a:p>
            <a:pPr algn="l">
              <a:lnSpc>
                <a:spcPts val="3079"/>
              </a:lnSpc>
              <a:spcBef>
                <a:spcPct val="0"/>
              </a:spcBef>
            </a:pPr>
            <a:r>
              <a:rPr lang="en-US" sz="2199">
                <a:solidFill>
                  <a:srgbClr val="FFFFFF"/>
                </a:solidFill>
                <a:latin typeface="Lato"/>
                <a:ea typeface="Lato"/>
                <a:cs typeface="Lato"/>
                <a:sym typeface="Lato"/>
              </a:rPr>
              <a:t>Implementati</a:t>
            </a:r>
            <a:r>
              <a:rPr lang="en-US" sz="2199">
                <a:solidFill>
                  <a:srgbClr val="FFFFFF"/>
                </a:solidFill>
                <a:latin typeface="Lato"/>
                <a:ea typeface="Lato"/>
                <a:cs typeface="Lato"/>
                <a:sym typeface="Lato"/>
              </a:rPr>
              <a:t>on Steps:</a:t>
            </a:r>
          </a:p>
          <a:p>
            <a:pPr algn="l" marL="474978" indent="-237489" lvl="1">
              <a:lnSpc>
                <a:spcPts val="3079"/>
              </a:lnSpc>
              <a:spcBef>
                <a:spcPct val="0"/>
              </a:spcBef>
              <a:buFont typeface="Arial"/>
              <a:buChar char="•"/>
            </a:pPr>
            <a:r>
              <a:rPr lang="en-US" sz="2199">
                <a:solidFill>
                  <a:srgbClr val="FFFFFF"/>
                </a:solidFill>
                <a:latin typeface="Lato"/>
                <a:ea typeface="Lato"/>
                <a:cs typeface="Lato"/>
                <a:sym typeface="Lato"/>
              </a:rPr>
              <a:t>We built a Logistic Regression model to classify fraud. Multiple experiments were run with varying max_iter values (500 to 5000) to tune the model.</a:t>
            </a:r>
          </a:p>
          <a:p>
            <a:pPr algn="l">
              <a:lnSpc>
                <a:spcPts val="3079"/>
              </a:lnSpc>
              <a:spcBef>
                <a:spcPct val="0"/>
              </a:spcBef>
            </a:pPr>
            <a:r>
              <a:rPr lang="en-US" sz="2199">
                <a:solidFill>
                  <a:srgbClr val="FFFFFF"/>
                </a:solidFill>
                <a:latin typeface="Lato"/>
                <a:ea typeface="Lato"/>
                <a:cs typeface="Lato"/>
                <a:sym typeface="Lato"/>
              </a:rPr>
              <a:t>Key MLflow Features:</a:t>
            </a:r>
          </a:p>
          <a:p>
            <a:pPr algn="l" marL="474978" indent="-237489" lvl="1">
              <a:lnSpc>
                <a:spcPts val="3079"/>
              </a:lnSpc>
              <a:spcBef>
                <a:spcPct val="0"/>
              </a:spcBef>
              <a:buFont typeface="Arial"/>
              <a:buChar char="•"/>
            </a:pPr>
            <a:r>
              <a:rPr lang="en-US" sz="2199">
                <a:solidFill>
                  <a:srgbClr val="FFFFFF"/>
                </a:solidFill>
                <a:latin typeface="Lato"/>
                <a:ea typeface="Lato"/>
                <a:cs typeface="Lato"/>
                <a:sym typeface="Lato"/>
              </a:rPr>
              <a:t>Parameters: We logged the number of iterations (max_iter).</a:t>
            </a:r>
          </a:p>
          <a:p>
            <a:pPr algn="l" marL="474978" indent="-237489" lvl="1">
              <a:lnSpc>
                <a:spcPts val="3079"/>
              </a:lnSpc>
              <a:spcBef>
                <a:spcPct val="0"/>
              </a:spcBef>
              <a:buFont typeface="Arial"/>
              <a:buChar char="•"/>
            </a:pPr>
            <a:r>
              <a:rPr lang="en-US" sz="2199">
                <a:solidFill>
                  <a:srgbClr val="FFFFFF"/>
                </a:solidFill>
                <a:latin typeface="Lato"/>
                <a:ea typeface="Lato"/>
                <a:cs typeface="Lato"/>
                <a:sym typeface="Lato"/>
              </a:rPr>
              <a:t>Metrics: For each run, we logged test_accuracy and train_accuracy to track the performance.</a:t>
            </a:r>
          </a:p>
          <a:p>
            <a:pPr algn="l" marL="474978" indent="-237489" lvl="1">
              <a:lnSpc>
                <a:spcPts val="3079"/>
              </a:lnSpc>
              <a:spcBef>
                <a:spcPct val="0"/>
              </a:spcBef>
              <a:buFont typeface="Arial"/>
              <a:buChar char="•"/>
            </a:pPr>
            <a:r>
              <a:rPr lang="en-US" sz="2199">
                <a:solidFill>
                  <a:srgbClr val="FFFFFF"/>
                </a:solidFill>
                <a:latin typeface="Lato"/>
                <a:ea typeface="Lato"/>
                <a:cs typeface="Lato"/>
                <a:sym typeface="Lato"/>
              </a:rPr>
              <a:t>Artifacts: Confusion matrix plots were generated and logged as artifacts to visualize the model's performance.</a:t>
            </a:r>
          </a:p>
          <a:p>
            <a:pPr algn="l" marL="474978" indent="-237489" lvl="1">
              <a:lnSpc>
                <a:spcPts val="3079"/>
              </a:lnSpc>
              <a:spcBef>
                <a:spcPct val="0"/>
              </a:spcBef>
              <a:buFont typeface="Arial"/>
              <a:buChar char="•"/>
            </a:pPr>
            <a:r>
              <a:rPr lang="en-US" sz="2199">
                <a:solidFill>
                  <a:srgbClr val="FFFFFF"/>
                </a:solidFill>
                <a:latin typeface="Lato"/>
                <a:ea typeface="Lato"/>
                <a:cs typeface="Lato"/>
                <a:sym typeface="Lato"/>
              </a:rPr>
              <a:t>Model Logging: The model was saved in the MLflow experiment for reproducibility</a:t>
            </a:r>
          </a:p>
          <a:p>
            <a:pPr algn="l">
              <a:lnSpc>
                <a:spcPts val="3079"/>
              </a:lnSpc>
              <a:spcBef>
                <a:spcPct val="0"/>
              </a:spcBef>
            </a:pPr>
            <a:r>
              <a:rPr lang="en-US" sz="2199">
                <a:solidFill>
                  <a:srgbClr val="FFFFFF"/>
                </a:solidFill>
                <a:latin typeface="Lato"/>
                <a:ea typeface="Lato"/>
                <a:cs typeface="Lato"/>
                <a:sym typeface="Lato"/>
              </a:rPr>
              <a:t>Results:</a:t>
            </a:r>
          </a:p>
          <a:p>
            <a:pPr algn="l" marL="474978" indent="-237489" lvl="1">
              <a:lnSpc>
                <a:spcPts val="3079"/>
              </a:lnSpc>
              <a:spcBef>
                <a:spcPct val="0"/>
              </a:spcBef>
              <a:buFont typeface="Arial"/>
              <a:buChar char="•"/>
            </a:pPr>
            <a:r>
              <a:rPr lang="en-US" sz="2199">
                <a:solidFill>
                  <a:srgbClr val="FFFFFF"/>
                </a:solidFill>
                <a:latin typeface="Lato"/>
                <a:ea typeface="Lato"/>
                <a:cs typeface="Lato"/>
                <a:sym typeface="Lato"/>
              </a:rPr>
              <a:t>Metrics: Accuracy metrics for both training and test sets were logged for comparison.</a:t>
            </a:r>
          </a:p>
          <a:p>
            <a:pPr algn="l" marL="474978" indent="-237489" lvl="1">
              <a:lnSpc>
                <a:spcPts val="3079"/>
              </a:lnSpc>
              <a:spcBef>
                <a:spcPct val="0"/>
              </a:spcBef>
              <a:buFont typeface="Arial"/>
              <a:buChar char="•"/>
            </a:pPr>
            <a:r>
              <a:rPr lang="en-US" sz="2199">
                <a:solidFill>
                  <a:srgbClr val="FFFFFF"/>
                </a:solidFill>
                <a:latin typeface="Lato"/>
                <a:ea typeface="Lato"/>
                <a:cs typeface="Lato"/>
                <a:sym typeface="Lato"/>
              </a:rPr>
              <a:t>Artifacts: Confusion matrices helped visualize false positives and negatives across iterations.</a:t>
            </a:r>
          </a:p>
          <a:p>
            <a:pPr algn="l">
              <a:lnSpc>
                <a:spcPts val="3079"/>
              </a:lnSpc>
              <a:spcBef>
                <a:spcPct val="0"/>
              </a:spcBef>
            </a:pPr>
          </a:p>
        </p:txBody>
      </p:sp>
      <p:grpSp>
        <p:nvGrpSpPr>
          <p:cNvPr name="Group 10" id="10"/>
          <p:cNvGrpSpPr/>
          <p:nvPr/>
        </p:nvGrpSpPr>
        <p:grpSpPr>
          <a:xfrm rot="0">
            <a:off x="9689429" y="2962571"/>
            <a:ext cx="8315249" cy="7362529"/>
            <a:chOff x="0" y="0"/>
            <a:chExt cx="1415723" cy="1253516"/>
          </a:xfrm>
        </p:grpSpPr>
        <p:sp>
          <p:nvSpPr>
            <p:cNvPr name="Freeform 11" id="11"/>
            <p:cNvSpPr/>
            <p:nvPr/>
          </p:nvSpPr>
          <p:spPr>
            <a:xfrm flipH="false" flipV="false" rot="0">
              <a:off x="0" y="0"/>
              <a:ext cx="1415723" cy="1253516"/>
            </a:xfrm>
            <a:custGeom>
              <a:avLst/>
              <a:gdLst/>
              <a:ahLst/>
              <a:cxnLst/>
              <a:rect r="r" b="b" t="t" l="l"/>
              <a:pathLst>
                <a:path h="1253516" w="1415723">
                  <a:moveTo>
                    <a:pt x="18621" y="0"/>
                  </a:moveTo>
                  <a:lnTo>
                    <a:pt x="1397102" y="0"/>
                  </a:lnTo>
                  <a:cubicBezTo>
                    <a:pt x="1402040" y="0"/>
                    <a:pt x="1406777" y="1962"/>
                    <a:pt x="1410269" y="5454"/>
                  </a:cubicBezTo>
                  <a:cubicBezTo>
                    <a:pt x="1413761" y="8946"/>
                    <a:pt x="1415723" y="13682"/>
                    <a:pt x="1415723" y="18621"/>
                  </a:cubicBezTo>
                  <a:lnTo>
                    <a:pt x="1415723" y="1234895"/>
                  </a:lnTo>
                  <a:cubicBezTo>
                    <a:pt x="1415723" y="1245179"/>
                    <a:pt x="1407386" y="1253516"/>
                    <a:pt x="1397102" y="1253516"/>
                  </a:cubicBezTo>
                  <a:lnTo>
                    <a:pt x="18621" y="1253516"/>
                  </a:lnTo>
                  <a:cubicBezTo>
                    <a:pt x="8337" y="1253516"/>
                    <a:pt x="0" y="1245179"/>
                    <a:pt x="0" y="1234895"/>
                  </a:cubicBezTo>
                  <a:lnTo>
                    <a:pt x="0" y="18621"/>
                  </a:lnTo>
                  <a:cubicBezTo>
                    <a:pt x="0" y="8337"/>
                    <a:pt x="8337" y="0"/>
                    <a:pt x="18621" y="0"/>
                  </a:cubicBezTo>
                  <a:close/>
                </a:path>
              </a:pathLst>
            </a:custGeom>
            <a:solidFill>
              <a:srgbClr val="000000"/>
            </a:solidFill>
            <a:ln w="38100" cap="sq">
              <a:solidFill>
                <a:srgbClr val="FBF9F1"/>
              </a:solidFill>
              <a:prstDash val="solid"/>
              <a:miter/>
            </a:ln>
          </p:spPr>
        </p:sp>
        <p:sp>
          <p:nvSpPr>
            <p:cNvPr name="TextBox 12" id="12"/>
            <p:cNvSpPr txBox="true"/>
            <p:nvPr/>
          </p:nvSpPr>
          <p:spPr>
            <a:xfrm>
              <a:off x="0" y="-38100"/>
              <a:ext cx="1415723" cy="1291616"/>
            </a:xfrm>
            <a:prstGeom prst="rect">
              <a:avLst/>
            </a:prstGeom>
          </p:spPr>
          <p:txBody>
            <a:bodyPr anchor="ctr" rtlCol="false" tIns="78584" lIns="78584" bIns="78584" rIns="78584"/>
            <a:lstStyle/>
            <a:p>
              <a:pPr algn="ctr">
                <a:lnSpc>
                  <a:spcPts val="2660"/>
                </a:lnSpc>
              </a:pPr>
            </a:p>
          </p:txBody>
        </p:sp>
      </p:grpSp>
      <p:sp>
        <p:nvSpPr>
          <p:cNvPr name="TextBox 13" id="13"/>
          <p:cNvSpPr txBox="true"/>
          <p:nvPr/>
        </p:nvSpPr>
        <p:spPr>
          <a:xfrm rot="0">
            <a:off x="9834158" y="2306814"/>
            <a:ext cx="7316009" cy="655757"/>
          </a:xfrm>
          <a:prstGeom prst="rect">
            <a:avLst/>
          </a:prstGeom>
        </p:spPr>
        <p:txBody>
          <a:bodyPr anchor="t" rtlCol="false" tIns="0" lIns="0" bIns="0" rIns="0">
            <a:spAutoFit/>
          </a:bodyPr>
          <a:lstStyle/>
          <a:p>
            <a:pPr algn="l">
              <a:lnSpc>
                <a:spcPts val="5414"/>
              </a:lnSpc>
              <a:spcBef>
                <a:spcPct val="0"/>
              </a:spcBef>
            </a:pPr>
            <a:r>
              <a:rPr lang="en-US" b="true" sz="3867">
                <a:solidFill>
                  <a:srgbClr val="FFD944"/>
                </a:solidFill>
                <a:latin typeface="Lato Bold"/>
                <a:ea typeface="Lato Bold"/>
                <a:cs typeface="Lato Bold"/>
                <a:sym typeface="Lato Bold"/>
              </a:rPr>
              <a:t>Random Forest</a:t>
            </a:r>
          </a:p>
        </p:txBody>
      </p:sp>
      <p:sp>
        <p:nvSpPr>
          <p:cNvPr name="TextBox 14" id="14"/>
          <p:cNvSpPr txBox="true"/>
          <p:nvPr/>
        </p:nvSpPr>
        <p:spPr>
          <a:xfrm rot="0">
            <a:off x="9992346" y="3060917"/>
            <a:ext cx="7795726" cy="7411720"/>
          </a:xfrm>
          <a:prstGeom prst="rect">
            <a:avLst/>
          </a:prstGeom>
        </p:spPr>
        <p:txBody>
          <a:bodyPr anchor="t" rtlCol="false" tIns="0" lIns="0" bIns="0" rIns="0">
            <a:spAutoFit/>
          </a:bodyPr>
          <a:lstStyle/>
          <a:p>
            <a:pPr algn="l">
              <a:lnSpc>
                <a:spcPts val="3079"/>
              </a:lnSpc>
              <a:spcBef>
                <a:spcPct val="0"/>
              </a:spcBef>
            </a:pPr>
            <a:r>
              <a:rPr lang="en-US" sz="2199">
                <a:solidFill>
                  <a:srgbClr val="FFFFFF"/>
                </a:solidFill>
                <a:latin typeface="Lato"/>
                <a:ea typeface="Lato"/>
                <a:cs typeface="Lato"/>
                <a:sym typeface="Lato"/>
              </a:rPr>
              <a:t>Implementati</a:t>
            </a:r>
            <a:r>
              <a:rPr lang="en-US" sz="2199">
                <a:solidFill>
                  <a:srgbClr val="FFFFFF"/>
                </a:solidFill>
                <a:latin typeface="Lato"/>
                <a:ea typeface="Lato"/>
                <a:cs typeface="Lato"/>
                <a:sym typeface="Lato"/>
              </a:rPr>
              <a:t>on Steps:</a:t>
            </a:r>
          </a:p>
          <a:p>
            <a:pPr algn="l" marL="474978" indent="-237489" lvl="1">
              <a:lnSpc>
                <a:spcPts val="3079"/>
              </a:lnSpc>
              <a:spcBef>
                <a:spcPct val="0"/>
              </a:spcBef>
              <a:buFont typeface="Arial"/>
              <a:buChar char="•"/>
            </a:pPr>
            <a:r>
              <a:rPr lang="en-US" sz="2199">
                <a:solidFill>
                  <a:srgbClr val="FFFFFF"/>
                </a:solidFill>
                <a:latin typeface="Lato"/>
                <a:ea typeface="Lato"/>
                <a:cs typeface="Lato"/>
                <a:sym typeface="Lato"/>
              </a:rPr>
              <a:t>A Random Forest Classifier was trained with different n_estimators (50, 100, 200, 500, 1000, 2000). Each run represents an experiment with a specific number of trees.</a:t>
            </a:r>
          </a:p>
          <a:p>
            <a:pPr algn="l">
              <a:lnSpc>
                <a:spcPts val="3079"/>
              </a:lnSpc>
              <a:spcBef>
                <a:spcPct val="0"/>
              </a:spcBef>
            </a:pPr>
            <a:r>
              <a:rPr lang="en-US" sz="2199">
                <a:solidFill>
                  <a:srgbClr val="FFFFFF"/>
                </a:solidFill>
                <a:latin typeface="Lato"/>
                <a:ea typeface="Lato"/>
                <a:cs typeface="Lato"/>
                <a:sym typeface="Lato"/>
              </a:rPr>
              <a:t>Key MLflow Features:</a:t>
            </a:r>
          </a:p>
          <a:p>
            <a:pPr algn="l" marL="474978" indent="-237489" lvl="1">
              <a:lnSpc>
                <a:spcPts val="3079"/>
              </a:lnSpc>
              <a:spcBef>
                <a:spcPct val="0"/>
              </a:spcBef>
              <a:buFont typeface="Arial"/>
              <a:buChar char="•"/>
            </a:pPr>
            <a:r>
              <a:rPr lang="en-US" sz="2199">
                <a:solidFill>
                  <a:srgbClr val="FFFFFF"/>
                </a:solidFill>
                <a:latin typeface="Lato"/>
                <a:ea typeface="Lato"/>
                <a:cs typeface="Lato"/>
                <a:sym typeface="Lato"/>
              </a:rPr>
              <a:t>Parameters: The number of estimators (n_estimators) was logged for each run.</a:t>
            </a:r>
          </a:p>
          <a:p>
            <a:pPr algn="l" marL="474978" indent="-237489" lvl="1">
              <a:lnSpc>
                <a:spcPts val="3079"/>
              </a:lnSpc>
              <a:spcBef>
                <a:spcPct val="0"/>
              </a:spcBef>
              <a:buFont typeface="Arial"/>
              <a:buChar char="•"/>
            </a:pPr>
            <a:r>
              <a:rPr lang="en-US" sz="2199">
                <a:solidFill>
                  <a:srgbClr val="FFFFFF"/>
                </a:solidFill>
                <a:latin typeface="Lato"/>
                <a:ea typeface="Lato"/>
                <a:cs typeface="Lato"/>
                <a:sym typeface="Lato"/>
              </a:rPr>
              <a:t>Metrics: Accuracy scores for both training and test data were logged.</a:t>
            </a:r>
          </a:p>
          <a:p>
            <a:pPr algn="l" marL="474978" indent="-237489" lvl="1">
              <a:lnSpc>
                <a:spcPts val="3079"/>
              </a:lnSpc>
              <a:spcBef>
                <a:spcPct val="0"/>
              </a:spcBef>
              <a:buFont typeface="Arial"/>
              <a:buChar char="•"/>
            </a:pPr>
            <a:r>
              <a:rPr lang="en-US" sz="2199">
                <a:solidFill>
                  <a:srgbClr val="FFFFFF"/>
                </a:solidFill>
                <a:latin typeface="Lato"/>
                <a:ea typeface="Lato"/>
                <a:cs typeface="Lato"/>
                <a:sym typeface="Lato"/>
              </a:rPr>
              <a:t>Artifacts: Confusion matrices were logged for each experiment run.</a:t>
            </a:r>
          </a:p>
          <a:p>
            <a:pPr algn="l" marL="474978" indent="-237489" lvl="1">
              <a:lnSpc>
                <a:spcPts val="3079"/>
              </a:lnSpc>
              <a:spcBef>
                <a:spcPct val="0"/>
              </a:spcBef>
              <a:buFont typeface="Arial"/>
              <a:buChar char="•"/>
            </a:pPr>
            <a:r>
              <a:rPr lang="en-US" sz="2199">
                <a:solidFill>
                  <a:srgbClr val="FFFFFF"/>
                </a:solidFill>
                <a:latin typeface="Lato"/>
                <a:ea typeface="Lato"/>
                <a:cs typeface="Lato"/>
                <a:sym typeface="Lato"/>
              </a:rPr>
              <a:t>Model Logging: The trained Random Forest models were saved with their respective configurations.</a:t>
            </a:r>
          </a:p>
          <a:p>
            <a:pPr algn="l">
              <a:lnSpc>
                <a:spcPts val="3079"/>
              </a:lnSpc>
              <a:spcBef>
                <a:spcPct val="0"/>
              </a:spcBef>
            </a:pPr>
            <a:r>
              <a:rPr lang="en-US" sz="2199">
                <a:solidFill>
                  <a:srgbClr val="FFFFFF"/>
                </a:solidFill>
                <a:latin typeface="Lato"/>
                <a:ea typeface="Lato"/>
                <a:cs typeface="Lato"/>
                <a:sym typeface="Lato"/>
              </a:rPr>
              <a:t>Results:</a:t>
            </a:r>
          </a:p>
          <a:p>
            <a:pPr algn="l" marL="474978" indent="-237489" lvl="1">
              <a:lnSpc>
                <a:spcPts val="3079"/>
              </a:lnSpc>
              <a:spcBef>
                <a:spcPct val="0"/>
              </a:spcBef>
              <a:buFont typeface="Arial"/>
              <a:buChar char="•"/>
            </a:pPr>
            <a:r>
              <a:rPr lang="en-US" sz="2199">
                <a:solidFill>
                  <a:srgbClr val="FFFFFF"/>
                </a:solidFill>
                <a:latin typeface="Lato"/>
                <a:ea typeface="Lato"/>
                <a:cs typeface="Lato"/>
                <a:sym typeface="Lato"/>
              </a:rPr>
              <a:t>Metrics: Accuracy metrics were logged for each configuration.</a:t>
            </a:r>
          </a:p>
          <a:p>
            <a:pPr algn="l" marL="474978" indent="-237489" lvl="1">
              <a:lnSpc>
                <a:spcPts val="3079"/>
              </a:lnSpc>
              <a:spcBef>
                <a:spcPct val="0"/>
              </a:spcBef>
              <a:buFont typeface="Arial"/>
              <a:buChar char="•"/>
            </a:pPr>
            <a:r>
              <a:rPr lang="en-US" sz="2199">
                <a:solidFill>
                  <a:srgbClr val="FFFFFF"/>
                </a:solidFill>
                <a:latin typeface="Lato"/>
                <a:ea typeface="Lato"/>
                <a:cs typeface="Lato"/>
                <a:sym typeface="Lato"/>
              </a:rPr>
              <a:t>Artifacts: Confusion matrices were generated and stored for further analysis.</a:t>
            </a:r>
          </a:p>
          <a:p>
            <a:pPr algn="l">
              <a:lnSpc>
                <a:spcPts val="3079"/>
              </a:lnSpc>
              <a:spcBef>
                <a:spcPct val="0"/>
              </a:spcBef>
            </a:pP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TextBox 2" id="2"/>
          <p:cNvSpPr txBox="true"/>
          <p:nvPr/>
        </p:nvSpPr>
        <p:spPr>
          <a:xfrm rot="0">
            <a:off x="1028700" y="757290"/>
            <a:ext cx="13208373" cy="1762125"/>
          </a:xfrm>
          <a:prstGeom prst="rect">
            <a:avLst/>
          </a:prstGeom>
        </p:spPr>
        <p:txBody>
          <a:bodyPr anchor="t" rtlCol="false" tIns="0" lIns="0" bIns="0" rIns="0">
            <a:spAutoFit/>
          </a:bodyPr>
          <a:lstStyle/>
          <a:p>
            <a:pPr algn="l">
              <a:lnSpc>
                <a:spcPts val="6600"/>
              </a:lnSpc>
            </a:pPr>
            <a:r>
              <a:rPr lang="en-US" sz="6000" b="true">
                <a:solidFill>
                  <a:srgbClr val="FBF9F1"/>
                </a:solidFill>
                <a:latin typeface="Poppins Bold"/>
                <a:ea typeface="Poppins Bold"/>
                <a:cs typeface="Poppins Bold"/>
                <a:sym typeface="Poppins Bold"/>
              </a:rPr>
              <a:t>TRACKING PROJECT WORKFLOW USING MLFLOW</a:t>
            </a:r>
          </a:p>
        </p:txBody>
      </p:sp>
      <p:sp>
        <p:nvSpPr>
          <p:cNvPr name="Freeform 3" id="3"/>
          <p:cNvSpPr/>
          <p:nvPr/>
        </p:nvSpPr>
        <p:spPr>
          <a:xfrm flipH="false" flipV="false" rot="-10448067">
            <a:off x="-1449845" y="5847305"/>
            <a:ext cx="6996051" cy="7526149"/>
          </a:xfrm>
          <a:custGeom>
            <a:avLst/>
            <a:gdLst/>
            <a:ahLst/>
            <a:cxnLst/>
            <a:rect r="r" b="b" t="t" l="l"/>
            <a:pathLst>
              <a:path h="7526149" w="6996051">
                <a:moveTo>
                  <a:pt x="0" y="0"/>
                </a:moveTo>
                <a:lnTo>
                  <a:pt x="6996051" y="0"/>
                </a:lnTo>
                <a:lnTo>
                  <a:pt x="6996051" y="7526148"/>
                </a:lnTo>
                <a:lnTo>
                  <a:pt x="0" y="7526148"/>
                </a:lnTo>
                <a:lnTo>
                  <a:pt x="0" y="0"/>
                </a:lnTo>
                <a:close/>
              </a:path>
            </a:pathLst>
          </a:custGeom>
          <a:blipFill>
            <a:blip r:embed="rId2"/>
            <a:stretch>
              <a:fillRect l="-157" t="0" r="-157" b="0"/>
            </a:stretch>
          </a:blipFill>
        </p:spPr>
      </p:sp>
      <p:sp>
        <p:nvSpPr>
          <p:cNvPr name="Freeform 4" id="4"/>
          <p:cNvSpPr/>
          <p:nvPr/>
        </p:nvSpPr>
        <p:spPr>
          <a:xfrm flipH="false" flipV="false" rot="3535208">
            <a:off x="11270170" y="1133196"/>
            <a:ext cx="10189782" cy="9857986"/>
          </a:xfrm>
          <a:custGeom>
            <a:avLst/>
            <a:gdLst/>
            <a:ahLst/>
            <a:cxnLst/>
            <a:rect r="r" b="b" t="t" l="l"/>
            <a:pathLst>
              <a:path h="9857986" w="10189782">
                <a:moveTo>
                  <a:pt x="0" y="0"/>
                </a:moveTo>
                <a:lnTo>
                  <a:pt x="10189783" y="0"/>
                </a:lnTo>
                <a:lnTo>
                  <a:pt x="10189783" y="9857986"/>
                </a:lnTo>
                <a:lnTo>
                  <a:pt x="0" y="9857986"/>
                </a:lnTo>
                <a:lnTo>
                  <a:pt x="0" y="0"/>
                </a:lnTo>
                <a:close/>
              </a:path>
            </a:pathLst>
          </a:custGeom>
          <a:blipFill>
            <a:blip r:embed="rId2"/>
            <a:stretch>
              <a:fillRect l="0" t="-5511" r="-157" b="-5511"/>
            </a:stretch>
          </a:blipFill>
        </p:spPr>
      </p:sp>
      <p:sp>
        <p:nvSpPr>
          <p:cNvPr name="Freeform 5" id="5"/>
          <p:cNvSpPr/>
          <p:nvPr/>
        </p:nvSpPr>
        <p:spPr>
          <a:xfrm flipH="false" flipV="false" rot="0">
            <a:off x="1028700" y="2752924"/>
            <a:ext cx="11130723" cy="2756605"/>
          </a:xfrm>
          <a:custGeom>
            <a:avLst/>
            <a:gdLst/>
            <a:ahLst/>
            <a:cxnLst/>
            <a:rect r="r" b="b" t="t" l="l"/>
            <a:pathLst>
              <a:path h="2756605" w="11130723">
                <a:moveTo>
                  <a:pt x="0" y="0"/>
                </a:moveTo>
                <a:lnTo>
                  <a:pt x="11130723" y="0"/>
                </a:lnTo>
                <a:lnTo>
                  <a:pt x="11130723" y="2756605"/>
                </a:lnTo>
                <a:lnTo>
                  <a:pt x="0" y="2756605"/>
                </a:lnTo>
                <a:lnTo>
                  <a:pt x="0" y="0"/>
                </a:lnTo>
                <a:close/>
              </a:path>
            </a:pathLst>
          </a:custGeom>
          <a:blipFill>
            <a:blip r:embed="rId3"/>
            <a:stretch>
              <a:fillRect l="0" t="0" r="0" b="0"/>
            </a:stretch>
          </a:blipFill>
        </p:spPr>
      </p:sp>
      <p:sp>
        <p:nvSpPr>
          <p:cNvPr name="Freeform 6" id="6"/>
          <p:cNvSpPr/>
          <p:nvPr/>
        </p:nvSpPr>
        <p:spPr>
          <a:xfrm flipH="false" flipV="false" rot="0">
            <a:off x="1230663" y="5747654"/>
            <a:ext cx="11081019" cy="3178981"/>
          </a:xfrm>
          <a:custGeom>
            <a:avLst/>
            <a:gdLst/>
            <a:ahLst/>
            <a:cxnLst/>
            <a:rect r="r" b="b" t="t" l="l"/>
            <a:pathLst>
              <a:path h="3178981" w="11081019">
                <a:moveTo>
                  <a:pt x="0" y="0"/>
                </a:moveTo>
                <a:lnTo>
                  <a:pt x="11081019" y="0"/>
                </a:lnTo>
                <a:lnTo>
                  <a:pt x="11081019" y="3178981"/>
                </a:lnTo>
                <a:lnTo>
                  <a:pt x="0" y="3178981"/>
                </a:lnTo>
                <a:lnTo>
                  <a:pt x="0" y="0"/>
                </a:lnTo>
                <a:close/>
              </a:path>
            </a:pathLst>
          </a:custGeom>
          <a:blipFill>
            <a:blip r:embed="rId4"/>
            <a:stretch>
              <a:fillRect l="0" t="0" r="0" b="0"/>
            </a:stretch>
          </a:blipFill>
        </p:spPr>
      </p:sp>
      <p:grpSp>
        <p:nvGrpSpPr>
          <p:cNvPr name="Group 7" id="7"/>
          <p:cNvGrpSpPr/>
          <p:nvPr/>
        </p:nvGrpSpPr>
        <p:grpSpPr>
          <a:xfrm rot="0">
            <a:off x="14583477" y="7337144"/>
            <a:ext cx="1240483" cy="1240483"/>
            <a:chOff x="0" y="0"/>
            <a:chExt cx="1653977" cy="1653977"/>
          </a:xfrm>
        </p:grpSpPr>
        <p:grpSp>
          <p:nvGrpSpPr>
            <p:cNvPr name="Group 8" id="8"/>
            <p:cNvGrpSpPr/>
            <p:nvPr/>
          </p:nvGrpSpPr>
          <p:grpSpPr>
            <a:xfrm rot="0">
              <a:off x="0" y="0"/>
              <a:ext cx="1653977" cy="1653977"/>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76200" cap="sq">
                <a:solidFill>
                  <a:srgbClr val="FFFFFF"/>
                </a:solidFill>
                <a:prstDash val="solid"/>
                <a:miter/>
              </a:ln>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TextBox 11" id="11"/>
            <p:cNvSpPr txBox="true"/>
            <p:nvPr/>
          </p:nvSpPr>
          <p:spPr>
            <a:xfrm rot="0">
              <a:off x="620693" y="317082"/>
              <a:ext cx="412591" cy="934087"/>
            </a:xfrm>
            <a:prstGeom prst="rect">
              <a:avLst/>
            </a:prstGeom>
          </p:spPr>
          <p:txBody>
            <a:bodyPr anchor="t" rtlCol="false" tIns="0" lIns="0" bIns="0" rIns="0">
              <a:spAutoFit/>
            </a:bodyPr>
            <a:lstStyle/>
            <a:p>
              <a:pPr algn="ctr">
                <a:lnSpc>
                  <a:spcPts val="5879"/>
                </a:lnSpc>
                <a:spcBef>
                  <a:spcPct val="0"/>
                </a:spcBef>
              </a:pPr>
              <a:r>
                <a:rPr lang="en-US" b="true" sz="4199">
                  <a:solidFill>
                    <a:srgbClr val="000000"/>
                  </a:solidFill>
                  <a:latin typeface="Lato Bold"/>
                  <a:ea typeface="Lato Bold"/>
                  <a:cs typeface="Lato Bold"/>
                  <a:sym typeface="Lato Bold"/>
                </a:rPr>
                <a:t>2</a:t>
              </a:r>
            </a:p>
          </p:txBody>
        </p:sp>
      </p:grpSp>
      <p:grpSp>
        <p:nvGrpSpPr>
          <p:cNvPr name="Group 12" id="12"/>
          <p:cNvGrpSpPr/>
          <p:nvPr/>
        </p:nvGrpSpPr>
        <p:grpSpPr>
          <a:xfrm rot="0">
            <a:off x="14583477" y="3510985"/>
            <a:ext cx="1240483" cy="1240483"/>
            <a:chOff x="0" y="0"/>
            <a:chExt cx="1653977" cy="1653977"/>
          </a:xfrm>
        </p:grpSpPr>
        <p:grpSp>
          <p:nvGrpSpPr>
            <p:cNvPr name="Group 13" id="13"/>
            <p:cNvGrpSpPr/>
            <p:nvPr/>
          </p:nvGrpSpPr>
          <p:grpSpPr>
            <a:xfrm rot="0">
              <a:off x="0" y="0"/>
              <a:ext cx="1653977" cy="1653977"/>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76200" cap="sq">
                <a:solidFill>
                  <a:srgbClr val="FFFFFF"/>
                </a:solidFill>
                <a:prstDash val="solid"/>
                <a:miter/>
              </a:ln>
            </p:spPr>
          </p:sp>
          <p:sp>
            <p:nvSpPr>
              <p:cNvPr name="TextBox 15" id="15"/>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16" id="16"/>
            <p:cNvSpPr txBox="true"/>
            <p:nvPr/>
          </p:nvSpPr>
          <p:spPr>
            <a:xfrm rot="0">
              <a:off x="626254" y="317082"/>
              <a:ext cx="412591" cy="934087"/>
            </a:xfrm>
            <a:prstGeom prst="rect">
              <a:avLst/>
            </a:prstGeom>
          </p:spPr>
          <p:txBody>
            <a:bodyPr anchor="t" rtlCol="false" tIns="0" lIns="0" bIns="0" rIns="0">
              <a:spAutoFit/>
            </a:bodyPr>
            <a:lstStyle/>
            <a:p>
              <a:pPr algn="ctr">
                <a:lnSpc>
                  <a:spcPts val="5879"/>
                </a:lnSpc>
                <a:spcBef>
                  <a:spcPct val="0"/>
                </a:spcBef>
              </a:pPr>
              <a:r>
                <a:rPr lang="en-US" b="true" sz="4199">
                  <a:solidFill>
                    <a:srgbClr val="000000"/>
                  </a:solidFill>
                  <a:latin typeface="Lato Bold"/>
                  <a:ea typeface="Lato Bold"/>
                  <a:cs typeface="Lato Bold"/>
                  <a:sym typeface="Lato Bold"/>
                </a:rPr>
                <a:t>1</a:t>
              </a:r>
            </a:p>
          </p:txBody>
        </p:sp>
      </p:gr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TextBox 2" id="2"/>
          <p:cNvSpPr txBox="true"/>
          <p:nvPr/>
        </p:nvSpPr>
        <p:spPr>
          <a:xfrm rot="0">
            <a:off x="1028700" y="757290"/>
            <a:ext cx="13208373" cy="1762125"/>
          </a:xfrm>
          <a:prstGeom prst="rect">
            <a:avLst/>
          </a:prstGeom>
        </p:spPr>
        <p:txBody>
          <a:bodyPr anchor="t" rtlCol="false" tIns="0" lIns="0" bIns="0" rIns="0">
            <a:spAutoFit/>
          </a:bodyPr>
          <a:lstStyle/>
          <a:p>
            <a:pPr algn="l">
              <a:lnSpc>
                <a:spcPts val="6600"/>
              </a:lnSpc>
            </a:pPr>
            <a:r>
              <a:rPr lang="en-US" sz="6000" b="true">
                <a:solidFill>
                  <a:srgbClr val="FBF9F1"/>
                </a:solidFill>
                <a:latin typeface="Poppins Bold"/>
                <a:ea typeface="Poppins Bold"/>
                <a:cs typeface="Poppins Bold"/>
                <a:sym typeface="Poppins Bold"/>
              </a:rPr>
              <a:t>TRACKING PROJECT WORKFLOW USING MLFLOW</a:t>
            </a:r>
          </a:p>
        </p:txBody>
      </p:sp>
      <p:sp>
        <p:nvSpPr>
          <p:cNvPr name="Freeform 3" id="3"/>
          <p:cNvSpPr/>
          <p:nvPr/>
        </p:nvSpPr>
        <p:spPr>
          <a:xfrm flipH="false" flipV="false" rot="-10448067">
            <a:off x="-1449845" y="5847305"/>
            <a:ext cx="6996051" cy="7526149"/>
          </a:xfrm>
          <a:custGeom>
            <a:avLst/>
            <a:gdLst/>
            <a:ahLst/>
            <a:cxnLst/>
            <a:rect r="r" b="b" t="t" l="l"/>
            <a:pathLst>
              <a:path h="7526149" w="6996051">
                <a:moveTo>
                  <a:pt x="0" y="0"/>
                </a:moveTo>
                <a:lnTo>
                  <a:pt x="6996051" y="0"/>
                </a:lnTo>
                <a:lnTo>
                  <a:pt x="6996051" y="7526148"/>
                </a:lnTo>
                <a:lnTo>
                  <a:pt x="0" y="7526148"/>
                </a:lnTo>
                <a:lnTo>
                  <a:pt x="0" y="0"/>
                </a:lnTo>
                <a:close/>
              </a:path>
            </a:pathLst>
          </a:custGeom>
          <a:blipFill>
            <a:blip r:embed="rId2"/>
            <a:stretch>
              <a:fillRect l="-157" t="0" r="-157" b="0"/>
            </a:stretch>
          </a:blipFill>
        </p:spPr>
      </p:sp>
      <p:sp>
        <p:nvSpPr>
          <p:cNvPr name="Freeform 4" id="4"/>
          <p:cNvSpPr/>
          <p:nvPr/>
        </p:nvSpPr>
        <p:spPr>
          <a:xfrm flipH="false" flipV="false" rot="3535208">
            <a:off x="11270170" y="1133196"/>
            <a:ext cx="10189782" cy="9857986"/>
          </a:xfrm>
          <a:custGeom>
            <a:avLst/>
            <a:gdLst/>
            <a:ahLst/>
            <a:cxnLst/>
            <a:rect r="r" b="b" t="t" l="l"/>
            <a:pathLst>
              <a:path h="9857986" w="10189782">
                <a:moveTo>
                  <a:pt x="0" y="0"/>
                </a:moveTo>
                <a:lnTo>
                  <a:pt x="10189783" y="0"/>
                </a:lnTo>
                <a:lnTo>
                  <a:pt x="10189783" y="9857986"/>
                </a:lnTo>
                <a:lnTo>
                  <a:pt x="0" y="9857986"/>
                </a:lnTo>
                <a:lnTo>
                  <a:pt x="0" y="0"/>
                </a:lnTo>
                <a:close/>
              </a:path>
            </a:pathLst>
          </a:custGeom>
          <a:blipFill>
            <a:blip r:embed="rId2"/>
            <a:stretch>
              <a:fillRect l="0" t="-5511" r="-157" b="-5511"/>
            </a:stretch>
          </a:blipFill>
        </p:spPr>
      </p:sp>
      <p:sp>
        <p:nvSpPr>
          <p:cNvPr name="Freeform 5" id="5"/>
          <p:cNvSpPr/>
          <p:nvPr/>
        </p:nvSpPr>
        <p:spPr>
          <a:xfrm flipH="false" flipV="false" rot="0">
            <a:off x="1230663" y="2675583"/>
            <a:ext cx="11221792" cy="3590973"/>
          </a:xfrm>
          <a:custGeom>
            <a:avLst/>
            <a:gdLst/>
            <a:ahLst/>
            <a:cxnLst/>
            <a:rect r="r" b="b" t="t" l="l"/>
            <a:pathLst>
              <a:path h="3590973" w="11221792">
                <a:moveTo>
                  <a:pt x="0" y="0"/>
                </a:moveTo>
                <a:lnTo>
                  <a:pt x="11221793" y="0"/>
                </a:lnTo>
                <a:lnTo>
                  <a:pt x="11221793" y="3590973"/>
                </a:lnTo>
                <a:lnTo>
                  <a:pt x="0" y="3590973"/>
                </a:lnTo>
                <a:lnTo>
                  <a:pt x="0" y="0"/>
                </a:lnTo>
                <a:close/>
              </a:path>
            </a:pathLst>
          </a:custGeom>
          <a:blipFill>
            <a:blip r:embed="rId3"/>
            <a:stretch>
              <a:fillRect l="0" t="0" r="0" b="0"/>
            </a:stretch>
          </a:blipFill>
        </p:spPr>
      </p:sp>
      <p:sp>
        <p:nvSpPr>
          <p:cNvPr name="Freeform 6" id="6"/>
          <p:cNvSpPr/>
          <p:nvPr/>
        </p:nvSpPr>
        <p:spPr>
          <a:xfrm flipH="false" flipV="false" rot="0">
            <a:off x="1230663" y="6418956"/>
            <a:ext cx="11221792" cy="3864276"/>
          </a:xfrm>
          <a:custGeom>
            <a:avLst/>
            <a:gdLst/>
            <a:ahLst/>
            <a:cxnLst/>
            <a:rect r="r" b="b" t="t" l="l"/>
            <a:pathLst>
              <a:path h="3864276" w="11221792">
                <a:moveTo>
                  <a:pt x="0" y="0"/>
                </a:moveTo>
                <a:lnTo>
                  <a:pt x="11221793" y="0"/>
                </a:lnTo>
                <a:lnTo>
                  <a:pt x="11221793" y="3864276"/>
                </a:lnTo>
                <a:lnTo>
                  <a:pt x="0" y="3864276"/>
                </a:lnTo>
                <a:lnTo>
                  <a:pt x="0" y="0"/>
                </a:lnTo>
                <a:close/>
              </a:path>
            </a:pathLst>
          </a:custGeom>
          <a:blipFill>
            <a:blip r:embed="rId4"/>
            <a:stretch>
              <a:fillRect l="0" t="-819" r="0" b="-819"/>
            </a:stretch>
          </a:blipFill>
        </p:spPr>
      </p:sp>
      <p:grpSp>
        <p:nvGrpSpPr>
          <p:cNvPr name="Group 7" id="7"/>
          <p:cNvGrpSpPr/>
          <p:nvPr/>
        </p:nvGrpSpPr>
        <p:grpSpPr>
          <a:xfrm rot="0">
            <a:off x="14621164" y="7734621"/>
            <a:ext cx="1240483" cy="1240483"/>
            <a:chOff x="0" y="0"/>
            <a:chExt cx="1653977" cy="1653977"/>
          </a:xfrm>
        </p:grpSpPr>
        <p:grpSp>
          <p:nvGrpSpPr>
            <p:cNvPr name="Group 8" id="8"/>
            <p:cNvGrpSpPr/>
            <p:nvPr/>
          </p:nvGrpSpPr>
          <p:grpSpPr>
            <a:xfrm rot="0">
              <a:off x="0" y="0"/>
              <a:ext cx="1653977" cy="1653977"/>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76200" cap="sq">
                <a:solidFill>
                  <a:srgbClr val="FFFFFF"/>
                </a:solidFill>
                <a:prstDash val="solid"/>
                <a:miter/>
              </a:ln>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TextBox 11" id="11"/>
            <p:cNvSpPr txBox="true"/>
            <p:nvPr/>
          </p:nvSpPr>
          <p:spPr>
            <a:xfrm rot="0">
              <a:off x="620693" y="317082"/>
              <a:ext cx="412591" cy="934087"/>
            </a:xfrm>
            <a:prstGeom prst="rect">
              <a:avLst/>
            </a:prstGeom>
          </p:spPr>
          <p:txBody>
            <a:bodyPr anchor="t" rtlCol="false" tIns="0" lIns="0" bIns="0" rIns="0">
              <a:spAutoFit/>
            </a:bodyPr>
            <a:lstStyle/>
            <a:p>
              <a:pPr algn="ctr">
                <a:lnSpc>
                  <a:spcPts val="5879"/>
                </a:lnSpc>
                <a:spcBef>
                  <a:spcPct val="0"/>
                </a:spcBef>
              </a:pPr>
              <a:r>
                <a:rPr lang="en-US" b="true" sz="4199">
                  <a:solidFill>
                    <a:srgbClr val="000000"/>
                  </a:solidFill>
                  <a:latin typeface="Lato Bold"/>
                  <a:ea typeface="Lato Bold"/>
                  <a:cs typeface="Lato Bold"/>
                  <a:sym typeface="Lato Bold"/>
                </a:rPr>
                <a:t>4</a:t>
              </a:r>
            </a:p>
          </p:txBody>
        </p:sp>
      </p:grpSp>
      <p:grpSp>
        <p:nvGrpSpPr>
          <p:cNvPr name="Group 12" id="12"/>
          <p:cNvGrpSpPr/>
          <p:nvPr/>
        </p:nvGrpSpPr>
        <p:grpSpPr>
          <a:xfrm rot="0">
            <a:off x="14621164" y="3734712"/>
            <a:ext cx="1240483" cy="1240483"/>
            <a:chOff x="0" y="0"/>
            <a:chExt cx="1653977" cy="1653977"/>
          </a:xfrm>
        </p:grpSpPr>
        <p:grpSp>
          <p:nvGrpSpPr>
            <p:cNvPr name="Group 13" id="13"/>
            <p:cNvGrpSpPr/>
            <p:nvPr/>
          </p:nvGrpSpPr>
          <p:grpSpPr>
            <a:xfrm rot="0">
              <a:off x="0" y="0"/>
              <a:ext cx="1653977" cy="1653977"/>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76200" cap="sq">
                <a:solidFill>
                  <a:srgbClr val="FFFFFF"/>
                </a:solidFill>
                <a:prstDash val="solid"/>
                <a:miter/>
              </a:ln>
            </p:spPr>
          </p:sp>
          <p:sp>
            <p:nvSpPr>
              <p:cNvPr name="TextBox 15" id="15"/>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16" id="16"/>
            <p:cNvSpPr txBox="true"/>
            <p:nvPr/>
          </p:nvSpPr>
          <p:spPr>
            <a:xfrm rot="0">
              <a:off x="626254" y="317082"/>
              <a:ext cx="412591" cy="934087"/>
            </a:xfrm>
            <a:prstGeom prst="rect">
              <a:avLst/>
            </a:prstGeom>
          </p:spPr>
          <p:txBody>
            <a:bodyPr anchor="t" rtlCol="false" tIns="0" lIns="0" bIns="0" rIns="0">
              <a:spAutoFit/>
            </a:bodyPr>
            <a:lstStyle/>
            <a:p>
              <a:pPr algn="ctr">
                <a:lnSpc>
                  <a:spcPts val="5879"/>
                </a:lnSpc>
                <a:spcBef>
                  <a:spcPct val="0"/>
                </a:spcBef>
              </a:pPr>
              <a:r>
                <a:rPr lang="en-US" b="true" sz="4199">
                  <a:solidFill>
                    <a:srgbClr val="000000"/>
                  </a:solidFill>
                  <a:latin typeface="Lato Bold"/>
                  <a:ea typeface="Lato Bold"/>
                  <a:cs typeface="Lato Bold"/>
                  <a:sym typeface="Lato Bold"/>
                </a:rPr>
                <a:t>3</a:t>
              </a:r>
            </a:p>
          </p:txBody>
        </p:sp>
      </p:gr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457200" y="3345822"/>
            <a:ext cx="3066769" cy="3645301"/>
            <a:chOff x="0" y="0"/>
            <a:chExt cx="1177556" cy="1399697"/>
          </a:xfrm>
        </p:grpSpPr>
        <p:sp>
          <p:nvSpPr>
            <p:cNvPr name="Freeform 3" id="3"/>
            <p:cNvSpPr/>
            <p:nvPr/>
          </p:nvSpPr>
          <p:spPr>
            <a:xfrm flipH="false" flipV="false" rot="0">
              <a:off x="0" y="0"/>
              <a:ext cx="1177556" cy="1399697"/>
            </a:xfrm>
            <a:custGeom>
              <a:avLst/>
              <a:gdLst/>
              <a:ahLst/>
              <a:cxnLst/>
              <a:rect r="r" b="b" t="t" l="l"/>
              <a:pathLst>
                <a:path h="1399697" w="1177556">
                  <a:moveTo>
                    <a:pt x="37867" y="0"/>
                  </a:moveTo>
                  <a:lnTo>
                    <a:pt x="1139689" y="0"/>
                  </a:lnTo>
                  <a:cubicBezTo>
                    <a:pt x="1149732" y="0"/>
                    <a:pt x="1159364" y="3990"/>
                    <a:pt x="1166465" y="11091"/>
                  </a:cubicBezTo>
                  <a:cubicBezTo>
                    <a:pt x="1173567" y="18192"/>
                    <a:pt x="1177556" y="27824"/>
                    <a:pt x="1177556" y="37867"/>
                  </a:cubicBezTo>
                  <a:lnTo>
                    <a:pt x="1177556" y="1361830"/>
                  </a:lnTo>
                  <a:cubicBezTo>
                    <a:pt x="1177556" y="1382743"/>
                    <a:pt x="1160603" y="1399697"/>
                    <a:pt x="1139689" y="1399697"/>
                  </a:cubicBezTo>
                  <a:lnTo>
                    <a:pt x="37867" y="1399697"/>
                  </a:lnTo>
                  <a:cubicBezTo>
                    <a:pt x="16954" y="1399697"/>
                    <a:pt x="0" y="1382743"/>
                    <a:pt x="0" y="1361830"/>
                  </a:cubicBezTo>
                  <a:lnTo>
                    <a:pt x="0" y="37867"/>
                  </a:lnTo>
                  <a:cubicBezTo>
                    <a:pt x="0" y="16954"/>
                    <a:pt x="16954" y="0"/>
                    <a:pt x="37867" y="0"/>
                  </a:cubicBezTo>
                  <a:close/>
                </a:path>
              </a:pathLst>
            </a:custGeom>
            <a:blipFill>
              <a:blip r:embed="rId2"/>
              <a:stretch>
                <a:fillRect l="0" t="-29042" r="0" b="-20520"/>
              </a:stretch>
            </a:blipFill>
          </p:spPr>
        </p:sp>
      </p:grpSp>
      <p:grpSp>
        <p:nvGrpSpPr>
          <p:cNvPr name="Group 4" id="4"/>
          <p:cNvGrpSpPr/>
          <p:nvPr/>
        </p:nvGrpSpPr>
        <p:grpSpPr>
          <a:xfrm rot="0">
            <a:off x="4140779" y="3345822"/>
            <a:ext cx="2867087" cy="3645301"/>
            <a:chOff x="0" y="0"/>
            <a:chExt cx="1100884" cy="1399697"/>
          </a:xfrm>
        </p:grpSpPr>
        <p:sp>
          <p:nvSpPr>
            <p:cNvPr name="Freeform 5" id="5"/>
            <p:cNvSpPr/>
            <p:nvPr/>
          </p:nvSpPr>
          <p:spPr>
            <a:xfrm flipH="false" flipV="false" rot="0">
              <a:off x="0" y="0"/>
              <a:ext cx="1100884" cy="1399697"/>
            </a:xfrm>
            <a:custGeom>
              <a:avLst/>
              <a:gdLst/>
              <a:ahLst/>
              <a:cxnLst/>
              <a:rect r="r" b="b" t="t" l="l"/>
              <a:pathLst>
                <a:path h="1399697" w="1100884">
                  <a:moveTo>
                    <a:pt x="40504" y="0"/>
                  </a:moveTo>
                  <a:lnTo>
                    <a:pt x="1060380" y="0"/>
                  </a:lnTo>
                  <a:cubicBezTo>
                    <a:pt x="1071122" y="0"/>
                    <a:pt x="1081424" y="4267"/>
                    <a:pt x="1089020" y="11863"/>
                  </a:cubicBezTo>
                  <a:cubicBezTo>
                    <a:pt x="1096616" y="19459"/>
                    <a:pt x="1100884" y="29762"/>
                    <a:pt x="1100884" y="40504"/>
                  </a:cubicBezTo>
                  <a:lnTo>
                    <a:pt x="1100884" y="1359193"/>
                  </a:lnTo>
                  <a:cubicBezTo>
                    <a:pt x="1100884" y="1369935"/>
                    <a:pt x="1096616" y="1380237"/>
                    <a:pt x="1089020" y="1387834"/>
                  </a:cubicBezTo>
                  <a:cubicBezTo>
                    <a:pt x="1081424" y="1395429"/>
                    <a:pt x="1071122" y="1399697"/>
                    <a:pt x="1060380" y="1399697"/>
                  </a:cubicBezTo>
                  <a:lnTo>
                    <a:pt x="40504" y="1399697"/>
                  </a:lnTo>
                  <a:cubicBezTo>
                    <a:pt x="18134" y="1399697"/>
                    <a:pt x="0" y="1381563"/>
                    <a:pt x="0" y="1359193"/>
                  </a:cubicBezTo>
                  <a:lnTo>
                    <a:pt x="0" y="40504"/>
                  </a:lnTo>
                  <a:cubicBezTo>
                    <a:pt x="0" y="29762"/>
                    <a:pt x="4267" y="19459"/>
                    <a:pt x="11863" y="11863"/>
                  </a:cubicBezTo>
                  <a:cubicBezTo>
                    <a:pt x="19459" y="4267"/>
                    <a:pt x="29762" y="0"/>
                    <a:pt x="40504" y="0"/>
                  </a:cubicBezTo>
                  <a:close/>
                </a:path>
              </a:pathLst>
            </a:custGeom>
            <a:blipFill>
              <a:blip r:embed="rId3"/>
              <a:stretch>
                <a:fillRect l="-13607" t="-27825" r="-1950" b="-51706"/>
              </a:stretch>
            </a:blipFill>
          </p:spPr>
        </p:sp>
      </p:grpSp>
      <p:sp>
        <p:nvSpPr>
          <p:cNvPr name="Freeform 6" id="6"/>
          <p:cNvSpPr/>
          <p:nvPr/>
        </p:nvSpPr>
        <p:spPr>
          <a:xfrm flipH="false" flipV="false" rot="-2181579">
            <a:off x="14565502" y="222851"/>
            <a:ext cx="10128448" cy="10895890"/>
          </a:xfrm>
          <a:custGeom>
            <a:avLst/>
            <a:gdLst/>
            <a:ahLst/>
            <a:cxnLst/>
            <a:rect r="r" b="b" t="t" l="l"/>
            <a:pathLst>
              <a:path h="10895890" w="10128448">
                <a:moveTo>
                  <a:pt x="0" y="0"/>
                </a:moveTo>
                <a:lnTo>
                  <a:pt x="10128447" y="0"/>
                </a:lnTo>
                <a:lnTo>
                  <a:pt x="10128447" y="10895890"/>
                </a:lnTo>
                <a:lnTo>
                  <a:pt x="0" y="10895890"/>
                </a:lnTo>
                <a:lnTo>
                  <a:pt x="0" y="0"/>
                </a:lnTo>
                <a:close/>
              </a:path>
            </a:pathLst>
          </a:custGeom>
          <a:blipFill>
            <a:blip r:embed="rId4"/>
            <a:stretch>
              <a:fillRect l="-157" t="0" r="-157" b="0"/>
            </a:stretch>
          </a:blipFill>
        </p:spPr>
      </p:sp>
      <p:grpSp>
        <p:nvGrpSpPr>
          <p:cNvPr name="Group 7" id="7"/>
          <p:cNvGrpSpPr/>
          <p:nvPr/>
        </p:nvGrpSpPr>
        <p:grpSpPr>
          <a:xfrm rot="0">
            <a:off x="7824358" y="3345822"/>
            <a:ext cx="2867087" cy="3645301"/>
            <a:chOff x="0" y="0"/>
            <a:chExt cx="1100884" cy="1399697"/>
          </a:xfrm>
        </p:grpSpPr>
        <p:sp>
          <p:nvSpPr>
            <p:cNvPr name="Freeform 8" id="8"/>
            <p:cNvSpPr/>
            <p:nvPr/>
          </p:nvSpPr>
          <p:spPr>
            <a:xfrm flipH="false" flipV="false" rot="0">
              <a:off x="0" y="0"/>
              <a:ext cx="1100884" cy="1399697"/>
            </a:xfrm>
            <a:custGeom>
              <a:avLst/>
              <a:gdLst/>
              <a:ahLst/>
              <a:cxnLst/>
              <a:rect r="r" b="b" t="t" l="l"/>
              <a:pathLst>
                <a:path h="1399697" w="1100884">
                  <a:moveTo>
                    <a:pt x="40504" y="0"/>
                  </a:moveTo>
                  <a:lnTo>
                    <a:pt x="1060380" y="0"/>
                  </a:lnTo>
                  <a:cubicBezTo>
                    <a:pt x="1071122" y="0"/>
                    <a:pt x="1081424" y="4267"/>
                    <a:pt x="1089020" y="11863"/>
                  </a:cubicBezTo>
                  <a:cubicBezTo>
                    <a:pt x="1096616" y="19459"/>
                    <a:pt x="1100884" y="29762"/>
                    <a:pt x="1100884" y="40504"/>
                  </a:cubicBezTo>
                  <a:lnTo>
                    <a:pt x="1100884" y="1359193"/>
                  </a:lnTo>
                  <a:cubicBezTo>
                    <a:pt x="1100884" y="1369935"/>
                    <a:pt x="1096616" y="1380237"/>
                    <a:pt x="1089020" y="1387834"/>
                  </a:cubicBezTo>
                  <a:cubicBezTo>
                    <a:pt x="1081424" y="1395429"/>
                    <a:pt x="1071122" y="1399697"/>
                    <a:pt x="1060380" y="1399697"/>
                  </a:cubicBezTo>
                  <a:lnTo>
                    <a:pt x="40504" y="1399697"/>
                  </a:lnTo>
                  <a:cubicBezTo>
                    <a:pt x="18134" y="1399697"/>
                    <a:pt x="0" y="1381563"/>
                    <a:pt x="0" y="1359193"/>
                  </a:cubicBezTo>
                  <a:lnTo>
                    <a:pt x="0" y="40504"/>
                  </a:lnTo>
                  <a:cubicBezTo>
                    <a:pt x="0" y="29762"/>
                    <a:pt x="4267" y="19459"/>
                    <a:pt x="11863" y="11863"/>
                  </a:cubicBezTo>
                  <a:cubicBezTo>
                    <a:pt x="19459" y="4267"/>
                    <a:pt x="29762" y="0"/>
                    <a:pt x="40504" y="0"/>
                  </a:cubicBezTo>
                  <a:close/>
                </a:path>
              </a:pathLst>
            </a:custGeom>
            <a:blipFill>
              <a:blip r:embed="rId5"/>
              <a:stretch>
                <a:fillRect l="-13571" t="0" r="-13571" b="0"/>
              </a:stretch>
            </a:blipFill>
          </p:spPr>
        </p:sp>
      </p:grpSp>
      <p:grpSp>
        <p:nvGrpSpPr>
          <p:cNvPr name="Group 9" id="9"/>
          <p:cNvGrpSpPr/>
          <p:nvPr/>
        </p:nvGrpSpPr>
        <p:grpSpPr>
          <a:xfrm rot="0">
            <a:off x="11507937" y="3345822"/>
            <a:ext cx="2867087" cy="3645301"/>
            <a:chOff x="0" y="0"/>
            <a:chExt cx="1100884" cy="1399697"/>
          </a:xfrm>
        </p:grpSpPr>
        <p:sp>
          <p:nvSpPr>
            <p:cNvPr name="Freeform 10" id="10"/>
            <p:cNvSpPr/>
            <p:nvPr/>
          </p:nvSpPr>
          <p:spPr>
            <a:xfrm flipH="false" flipV="false" rot="0">
              <a:off x="0" y="0"/>
              <a:ext cx="1100884" cy="1399697"/>
            </a:xfrm>
            <a:custGeom>
              <a:avLst/>
              <a:gdLst/>
              <a:ahLst/>
              <a:cxnLst/>
              <a:rect r="r" b="b" t="t" l="l"/>
              <a:pathLst>
                <a:path h="1399697" w="1100884">
                  <a:moveTo>
                    <a:pt x="40504" y="0"/>
                  </a:moveTo>
                  <a:lnTo>
                    <a:pt x="1060380" y="0"/>
                  </a:lnTo>
                  <a:cubicBezTo>
                    <a:pt x="1071122" y="0"/>
                    <a:pt x="1081424" y="4267"/>
                    <a:pt x="1089020" y="11863"/>
                  </a:cubicBezTo>
                  <a:cubicBezTo>
                    <a:pt x="1096616" y="19459"/>
                    <a:pt x="1100884" y="29762"/>
                    <a:pt x="1100884" y="40504"/>
                  </a:cubicBezTo>
                  <a:lnTo>
                    <a:pt x="1100884" y="1359193"/>
                  </a:lnTo>
                  <a:cubicBezTo>
                    <a:pt x="1100884" y="1369935"/>
                    <a:pt x="1096616" y="1380237"/>
                    <a:pt x="1089020" y="1387834"/>
                  </a:cubicBezTo>
                  <a:cubicBezTo>
                    <a:pt x="1081424" y="1395429"/>
                    <a:pt x="1071122" y="1399697"/>
                    <a:pt x="1060380" y="1399697"/>
                  </a:cubicBezTo>
                  <a:lnTo>
                    <a:pt x="40504" y="1399697"/>
                  </a:lnTo>
                  <a:cubicBezTo>
                    <a:pt x="18134" y="1399697"/>
                    <a:pt x="0" y="1381563"/>
                    <a:pt x="0" y="1359193"/>
                  </a:cubicBezTo>
                  <a:lnTo>
                    <a:pt x="0" y="40504"/>
                  </a:lnTo>
                  <a:cubicBezTo>
                    <a:pt x="0" y="29762"/>
                    <a:pt x="4267" y="19459"/>
                    <a:pt x="11863" y="11863"/>
                  </a:cubicBezTo>
                  <a:cubicBezTo>
                    <a:pt x="19459" y="4267"/>
                    <a:pt x="29762" y="0"/>
                    <a:pt x="40504" y="0"/>
                  </a:cubicBezTo>
                  <a:close/>
                </a:path>
              </a:pathLst>
            </a:custGeom>
            <a:blipFill>
              <a:blip r:embed="rId6"/>
              <a:stretch>
                <a:fillRect l="-13571" t="0" r="-13571" b="0"/>
              </a:stretch>
            </a:blipFill>
          </p:spPr>
        </p:sp>
      </p:grpSp>
      <p:grpSp>
        <p:nvGrpSpPr>
          <p:cNvPr name="Group 11" id="11"/>
          <p:cNvGrpSpPr/>
          <p:nvPr/>
        </p:nvGrpSpPr>
        <p:grpSpPr>
          <a:xfrm rot="0">
            <a:off x="15191516" y="3345822"/>
            <a:ext cx="2867087" cy="3645301"/>
            <a:chOff x="0" y="0"/>
            <a:chExt cx="1100884" cy="1399697"/>
          </a:xfrm>
        </p:grpSpPr>
        <p:sp>
          <p:nvSpPr>
            <p:cNvPr name="Freeform 12" id="12"/>
            <p:cNvSpPr/>
            <p:nvPr/>
          </p:nvSpPr>
          <p:spPr>
            <a:xfrm flipH="false" flipV="false" rot="0">
              <a:off x="0" y="0"/>
              <a:ext cx="1100884" cy="1399697"/>
            </a:xfrm>
            <a:custGeom>
              <a:avLst/>
              <a:gdLst/>
              <a:ahLst/>
              <a:cxnLst/>
              <a:rect r="r" b="b" t="t" l="l"/>
              <a:pathLst>
                <a:path h="1399697" w="1100884">
                  <a:moveTo>
                    <a:pt x="40504" y="0"/>
                  </a:moveTo>
                  <a:lnTo>
                    <a:pt x="1060380" y="0"/>
                  </a:lnTo>
                  <a:cubicBezTo>
                    <a:pt x="1071122" y="0"/>
                    <a:pt x="1081424" y="4267"/>
                    <a:pt x="1089020" y="11863"/>
                  </a:cubicBezTo>
                  <a:cubicBezTo>
                    <a:pt x="1096616" y="19459"/>
                    <a:pt x="1100884" y="29762"/>
                    <a:pt x="1100884" y="40504"/>
                  </a:cubicBezTo>
                  <a:lnTo>
                    <a:pt x="1100884" y="1359193"/>
                  </a:lnTo>
                  <a:cubicBezTo>
                    <a:pt x="1100884" y="1369935"/>
                    <a:pt x="1096616" y="1380237"/>
                    <a:pt x="1089020" y="1387834"/>
                  </a:cubicBezTo>
                  <a:cubicBezTo>
                    <a:pt x="1081424" y="1395429"/>
                    <a:pt x="1071122" y="1399697"/>
                    <a:pt x="1060380" y="1399697"/>
                  </a:cubicBezTo>
                  <a:lnTo>
                    <a:pt x="40504" y="1399697"/>
                  </a:lnTo>
                  <a:cubicBezTo>
                    <a:pt x="18134" y="1399697"/>
                    <a:pt x="0" y="1381563"/>
                    <a:pt x="0" y="1359193"/>
                  </a:cubicBezTo>
                  <a:lnTo>
                    <a:pt x="0" y="40504"/>
                  </a:lnTo>
                  <a:cubicBezTo>
                    <a:pt x="0" y="29762"/>
                    <a:pt x="4267" y="19459"/>
                    <a:pt x="11863" y="11863"/>
                  </a:cubicBezTo>
                  <a:cubicBezTo>
                    <a:pt x="19459" y="4267"/>
                    <a:pt x="29762" y="0"/>
                    <a:pt x="40504" y="0"/>
                  </a:cubicBezTo>
                  <a:close/>
                </a:path>
              </a:pathLst>
            </a:custGeom>
            <a:blipFill>
              <a:blip r:embed="rId7"/>
              <a:stretch>
                <a:fillRect l="0" t="-2521" r="0" b="-2521"/>
              </a:stretch>
            </a:blipFill>
          </p:spPr>
        </p:sp>
      </p:grpSp>
      <p:sp>
        <p:nvSpPr>
          <p:cNvPr name="TextBox 13" id="13"/>
          <p:cNvSpPr txBox="true"/>
          <p:nvPr/>
        </p:nvSpPr>
        <p:spPr>
          <a:xfrm rot="0">
            <a:off x="457200" y="7360763"/>
            <a:ext cx="2237163" cy="398780"/>
          </a:xfrm>
          <a:prstGeom prst="rect">
            <a:avLst/>
          </a:prstGeom>
        </p:spPr>
        <p:txBody>
          <a:bodyPr anchor="t" rtlCol="false" tIns="0" lIns="0" bIns="0" rIns="0">
            <a:spAutoFit/>
          </a:bodyPr>
          <a:lstStyle/>
          <a:p>
            <a:pPr algn="l">
              <a:lnSpc>
                <a:spcPts val="3220"/>
              </a:lnSpc>
              <a:spcBef>
                <a:spcPct val="0"/>
              </a:spcBef>
            </a:pPr>
            <a:r>
              <a:rPr lang="en-US" b="true" sz="2300">
                <a:solidFill>
                  <a:srgbClr val="FBF9F1"/>
                </a:solidFill>
                <a:latin typeface="Lato Bold"/>
                <a:ea typeface="Lato Bold"/>
                <a:cs typeface="Lato Bold"/>
                <a:sym typeface="Lato Bold"/>
              </a:rPr>
              <a:t>SARAH SAMEH</a:t>
            </a:r>
          </a:p>
        </p:txBody>
      </p:sp>
      <p:sp>
        <p:nvSpPr>
          <p:cNvPr name="TextBox 14" id="14"/>
          <p:cNvSpPr txBox="true"/>
          <p:nvPr/>
        </p:nvSpPr>
        <p:spPr>
          <a:xfrm rot="0">
            <a:off x="670522" y="1332961"/>
            <a:ext cx="6940513" cy="923925"/>
          </a:xfrm>
          <a:prstGeom prst="rect">
            <a:avLst/>
          </a:prstGeom>
        </p:spPr>
        <p:txBody>
          <a:bodyPr anchor="t" rtlCol="false" tIns="0" lIns="0" bIns="0" rIns="0">
            <a:spAutoFit/>
          </a:bodyPr>
          <a:lstStyle/>
          <a:p>
            <a:pPr algn="l">
              <a:lnSpc>
                <a:spcPts val="6600"/>
              </a:lnSpc>
            </a:pPr>
            <a:r>
              <a:rPr lang="en-US" sz="6000" b="true">
                <a:solidFill>
                  <a:srgbClr val="FBF9F1"/>
                </a:solidFill>
                <a:latin typeface="Poppins Bold"/>
                <a:ea typeface="Poppins Bold"/>
                <a:cs typeface="Poppins Bold"/>
                <a:sym typeface="Poppins Bold"/>
              </a:rPr>
              <a:t>MEET THE TEAM</a:t>
            </a:r>
          </a:p>
        </p:txBody>
      </p:sp>
      <p:sp>
        <p:nvSpPr>
          <p:cNvPr name="TextBox 15" id="15"/>
          <p:cNvSpPr txBox="true"/>
          <p:nvPr/>
        </p:nvSpPr>
        <p:spPr>
          <a:xfrm rot="0">
            <a:off x="4385472" y="7360763"/>
            <a:ext cx="1892632" cy="798830"/>
          </a:xfrm>
          <a:prstGeom prst="rect">
            <a:avLst/>
          </a:prstGeom>
        </p:spPr>
        <p:txBody>
          <a:bodyPr anchor="t" rtlCol="false" tIns="0" lIns="0" bIns="0" rIns="0">
            <a:spAutoFit/>
          </a:bodyPr>
          <a:lstStyle/>
          <a:p>
            <a:pPr algn="l">
              <a:lnSpc>
                <a:spcPts val="3220"/>
              </a:lnSpc>
              <a:spcBef>
                <a:spcPct val="0"/>
              </a:spcBef>
            </a:pPr>
            <a:r>
              <a:rPr lang="en-US" b="true" sz="2300">
                <a:solidFill>
                  <a:srgbClr val="FBF9F1"/>
                </a:solidFill>
                <a:latin typeface="Lato Bold"/>
                <a:ea typeface="Lato Bold"/>
                <a:cs typeface="Lato Bold"/>
                <a:sym typeface="Lato Bold"/>
              </a:rPr>
              <a:t>RAWAN KHALED</a:t>
            </a:r>
          </a:p>
        </p:txBody>
      </p:sp>
      <p:sp>
        <p:nvSpPr>
          <p:cNvPr name="TextBox 16" id="16"/>
          <p:cNvSpPr txBox="true"/>
          <p:nvPr/>
        </p:nvSpPr>
        <p:spPr>
          <a:xfrm rot="0">
            <a:off x="7969213" y="7360763"/>
            <a:ext cx="2237163" cy="798830"/>
          </a:xfrm>
          <a:prstGeom prst="rect">
            <a:avLst/>
          </a:prstGeom>
        </p:spPr>
        <p:txBody>
          <a:bodyPr anchor="t" rtlCol="false" tIns="0" lIns="0" bIns="0" rIns="0">
            <a:spAutoFit/>
          </a:bodyPr>
          <a:lstStyle/>
          <a:p>
            <a:pPr algn="l">
              <a:lnSpc>
                <a:spcPts val="3220"/>
              </a:lnSpc>
              <a:spcBef>
                <a:spcPct val="0"/>
              </a:spcBef>
            </a:pPr>
            <a:r>
              <a:rPr lang="en-US" b="true" sz="2300">
                <a:solidFill>
                  <a:srgbClr val="FBF9F1"/>
                </a:solidFill>
                <a:latin typeface="Lato Bold"/>
                <a:ea typeface="Lato Bold"/>
                <a:cs typeface="Lato Bold"/>
                <a:sym typeface="Lato Bold"/>
              </a:rPr>
              <a:t>MUSTAFA ABDELFATTAH</a:t>
            </a:r>
          </a:p>
        </p:txBody>
      </p:sp>
      <p:sp>
        <p:nvSpPr>
          <p:cNvPr name="TextBox 17" id="17"/>
          <p:cNvSpPr txBox="true"/>
          <p:nvPr/>
        </p:nvSpPr>
        <p:spPr>
          <a:xfrm rot="0">
            <a:off x="11897485" y="7360763"/>
            <a:ext cx="2237163" cy="798830"/>
          </a:xfrm>
          <a:prstGeom prst="rect">
            <a:avLst/>
          </a:prstGeom>
        </p:spPr>
        <p:txBody>
          <a:bodyPr anchor="t" rtlCol="false" tIns="0" lIns="0" bIns="0" rIns="0">
            <a:spAutoFit/>
          </a:bodyPr>
          <a:lstStyle/>
          <a:p>
            <a:pPr algn="l">
              <a:lnSpc>
                <a:spcPts val="3220"/>
              </a:lnSpc>
              <a:spcBef>
                <a:spcPct val="0"/>
              </a:spcBef>
            </a:pPr>
            <a:r>
              <a:rPr lang="en-US" b="true" sz="2300">
                <a:solidFill>
                  <a:srgbClr val="FBF9F1"/>
                </a:solidFill>
                <a:latin typeface="Lato Bold"/>
                <a:ea typeface="Lato Bold"/>
                <a:cs typeface="Lato Bold"/>
                <a:sym typeface="Lato Bold"/>
              </a:rPr>
              <a:t>ABDEL-AZIZ ESSAM</a:t>
            </a:r>
          </a:p>
        </p:txBody>
      </p:sp>
      <p:sp>
        <p:nvSpPr>
          <p:cNvPr name="TextBox 18" id="18"/>
          <p:cNvSpPr txBox="true"/>
          <p:nvPr/>
        </p:nvSpPr>
        <p:spPr>
          <a:xfrm rot="0">
            <a:off x="15825756" y="7209951"/>
            <a:ext cx="2237163" cy="398780"/>
          </a:xfrm>
          <a:prstGeom prst="rect">
            <a:avLst/>
          </a:prstGeom>
        </p:spPr>
        <p:txBody>
          <a:bodyPr anchor="t" rtlCol="false" tIns="0" lIns="0" bIns="0" rIns="0">
            <a:spAutoFit/>
          </a:bodyPr>
          <a:lstStyle/>
          <a:p>
            <a:pPr algn="l">
              <a:lnSpc>
                <a:spcPts val="3220"/>
              </a:lnSpc>
              <a:spcBef>
                <a:spcPct val="0"/>
              </a:spcBef>
            </a:pPr>
            <a:r>
              <a:rPr lang="en-US" b="true" sz="2300">
                <a:solidFill>
                  <a:srgbClr val="FBF9F1"/>
                </a:solidFill>
                <a:latin typeface="Lato Bold"/>
                <a:ea typeface="Lato Bold"/>
                <a:cs typeface="Lato Bold"/>
                <a:sym typeface="Lato Bold"/>
              </a:rPr>
              <a:t>AHMED ALI</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564774" y="1281292"/>
            <a:ext cx="17055223" cy="8137251"/>
            <a:chOff x="0" y="0"/>
            <a:chExt cx="4491911" cy="2143144"/>
          </a:xfrm>
        </p:grpSpPr>
        <p:sp>
          <p:nvSpPr>
            <p:cNvPr name="Freeform 3" id="3"/>
            <p:cNvSpPr/>
            <p:nvPr/>
          </p:nvSpPr>
          <p:spPr>
            <a:xfrm flipH="false" flipV="false" rot="0">
              <a:off x="0" y="0"/>
              <a:ext cx="4491911" cy="2143144"/>
            </a:xfrm>
            <a:custGeom>
              <a:avLst/>
              <a:gdLst/>
              <a:ahLst/>
              <a:cxnLst/>
              <a:rect r="r" b="b" t="t" l="l"/>
              <a:pathLst>
                <a:path h="2143144" w="4491911">
                  <a:moveTo>
                    <a:pt x="9079" y="0"/>
                  </a:moveTo>
                  <a:lnTo>
                    <a:pt x="4482832" y="0"/>
                  </a:lnTo>
                  <a:cubicBezTo>
                    <a:pt x="4487846" y="0"/>
                    <a:pt x="4491911" y="4065"/>
                    <a:pt x="4491911" y="9079"/>
                  </a:cubicBezTo>
                  <a:lnTo>
                    <a:pt x="4491911" y="2134066"/>
                  </a:lnTo>
                  <a:cubicBezTo>
                    <a:pt x="4491911" y="2136473"/>
                    <a:pt x="4490954" y="2138783"/>
                    <a:pt x="4489252" y="2140485"/>
                  </a:cubicBezTo>
                  <a:cubicBezTo>
                    <a:pt x="4487549" y="2142188"/>
                    <a:pt x="4485240" y="2143144"/>
                    <a:pt x="4482832" y="2143144"/>
                  </a:cubicBezTo>
                  <a:lnTo>
                    <a:pt x="9079" y="2143144"/>
                  </a:lnTo>
                  <a:cubicBezTo>
                    <a:pt x="4065" y="2143144"/>
                    <a:pt x="0" y="2139080"/>
                    <a:pt x="0" y="2134066"/>
                  </a:cubicBezTo>
                  <a:lnTo>
                    <a:pt x="0" y="9079"/>
                  </a:lnTo>
                  <a:cubicBezTo>
                    <a:pt x="0" y="6671"/>
                    <a:pt x="956" y="4362"/>
                    <a:pt x="2659" y="2659"/>
                  </a:cubicBezTo>
                  <a:cubicBezTo>
                    <a:pt x="4362" y="956"/>
                    <a:pt x="6671" y="0"/>
                    <a:pt x="9079" y="0"/>
                  </a:cubicBezTo>
                  <a:close/>
                </a:path>
              </a:pathLst>
            </a:custGeom>
            <a:solidFill>
              <a:srgbClr val="000000"/>
            </a:solidFill>
            <a:ln w="38100" cap="sq">
              <a:solidFill>
                <a:srgbClr val="E5E1DA"/>
              </a:solidFill>
              <a:prstDash val="solid"/>
              <a:miter/>
            </a:ln>
          </p:spPr>
        </p:sp>
        <p:sp>
          <p:nvSpPr>
            <p:cNvPr name="TextBox 4" id="4"/>
            <p:cNvSpPr txBox="true"/>
            <p:nvPr/>
          </p:nvSpPr>
          <p:spPr>
            <a:xfrm>
              <a:off x="0" y="-38100"/>
              <a:ext cx="4491911" cy="2181244"/>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true" flipV="false" rot="-10800000">
            <a:off x="-308595" y="-1655494"/>
            <a:ext cx="19300199" cy="12742971"/>
          </a:xfrm>
          <a:custGeom>
            <a:avLst/>
            <a:gdLst/>
            <a:ahLst/>
            <a:cxnLst/>
            <a:rect r="r" b="b" t="t" l="l"/>
            <a:pathLst>
              <a:path h="12742971" w="19300199">
                <a:moveTo>
                  <a:pt x="19300199" y="0"/>
                </a:moveTo>
                <a:lnTo>
                  <a:pt x="0" y="0"/>
                </a:lnTo>
                <a:lnTo>
                  <a:pt x="0" y="12742971"/>
                </a:lnTo>
                <a:lnTo>
                  <a:pt x="19300199" y="12742971"/>
                </a:lnTo>
                <a:lnTo>
                  <a:pt x="19300199" y="0"/>
                </a:lnTo>
                <a:close/>
              </a:path>
            </a:pathLst>
          </a:custGeom>
          <a:blipFill>
            <a:blip r:embed="rId2">
              <a:alphaModFix amt="20999"/>
            </a:blip>
            <a:stretch>
              <a:fillRect l="0" t="0" r="0" b="-9342"/>
            </a:stretch>
          </a:blipFill>
        </p:spPr>
      </p:sp>
      <p:sp>
        <p:nvSpPr>
          <p:cNvPr name="Freeform 6" id="6"/>
          <p:cNvSpPr/>
          <p:nvPr/>
        </p:nvSpPr>
        <p:spPr>
          <a:xfrm flipH="false" flipV="false" rot="0">
            <a:off x="16142811" y="378290"/>
            <a:ext cx="650410" cy="650410"/>
          </a:xfrm>
          <a:custGeom>
            <a:avLst/>
            <a:gdLst/>
            <a:ahLst/>
            <a:cxnLst/>
            <a:rect r="r" b="b" t="t" l="l"/>
            <a:pathLst>
              <a:path h="650410" w="650410">
                <a:moveTo>
                  <a:pt x="0" y="0"/>
                </a:moveTo>
                <a:lnTo>
                  <a:pt x="650410" y="0"/>
                </a:lnTo>
                <a:lnTo>
                  <a:pt x="650410" y="650410"/>
                </a:lnTo>
                <a:lnTo>
                  <a:pt x="0" y="65041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7" id="7"/>
          <p:cNvGrpSpPr/>
          <p:nvPr/>
        </p:nvGrpSpPr>
        <p:grpSpPr>
          <a:xfrm rot="0">
            <a:off x="7619273" y="3829050"/>
            <a:ext cx="3086100" cy="3086100"/>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FBF9F1"/>
              </a:solidFill>
              <a:prstDash val="solid"/>
              <a:miter/>
            </a:ln>
          </p:spPr>
        </p:sp>
        <p:sp>
          <p:nvSpPr>
            <p:cNvPr name="TextBox 9" id="9"/>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0" id="10"/>
          <p:cNvGrpSpPr/>
          <p:nvPr/>
        </p:nvGrpSpPr>
        <p:grpSpPr>
          <a:xfrm rot="0">
            <a:off x="10828835" y="3829050"/>
            <a:ext cx="3086100" cy="3086100"/>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FBF9F1"/>
              </a:solidFill>
              <a:prstDash val="solid"/>
              <a:miter/>
            </a:ln>
          </p:spPr>
        </p:sp>
        <p:sp>
          <p:nvSpPr>
            <p:cNvPr name="TextBox 12" id="12"/>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3" id="13"/>
          <p:cNvGrpSpPr/>
          <p:nvPr/>
        </p:nvGrpSpPr>
        <p:grpSpPr>
          <a:xfrm rot="0">
            <a:off x="1200150" y="3806868"/>
            <a:ext cx="3086100" cy="3086100"/>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FBF9F1"/>
              </a:solidFill>
              <a:prstDash val="solid"/>
              <a:miter/>
            </a:ln>
          </p:spPr>
        </p:sp>
        <p:sp>
          <p:nvSpPr>
            <p:cNvPr name="TextBox 15" id="15"/>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6" id="16"/>
          <p:cNvGrpSpPr/>
          <p:nvPr/>
        </p:nvGrpSpPr>
        <p:grpSpPr>
          <a:xfrm rot="0">
            <a:off x="4409712" y="3829050"/>
            <a:ext cx="3086100" cy="3086100"/>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FBF9F1"/>
              </a:solidFill>
              <a:prstDash val="solid"/>
              <a:miter/>
            </a:ln>
          </p:spPr>
        </p:sp>
        <p:sp>
          <p:nvSpPr>
            <p:cNvPr name="TextBox 18" id="18"/>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9" id="19"/>
          <p:cNvGrpSpPr/>
          <p:nvPr/>
        </p:nvGrpSpPr>
        <p:grpSpPr>
          <a:xfrm rot="0">
            <a:off x="14038396" y="3829050"/>
            <a:ext cx="3086100" cy="3086100"/>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FBF9F1"/>
              </a:solidFill>
              <a:prstDash val="solid"/>
              <a:miter/>
            </a:ln>
          </p:spPr>
        </p:sp>
        <p:sp>
          <p:nvSpPr>
            <p:cNvPr name="TextBox 21" id="21"/>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22" id="22"/>
          <p:cNvSpPr/>
          <p:nvPr/>
        </p:nvSpPr>
        <p:spPr>
          <a:xfrm flipH="false" flipV="false" rot="0">
            <a:off x="1948998" y="4534972"/>
            <a:ext cx="1588404" cy="1629892"/>
          </a:xfrm>
          <a:custGeom>
            <a:avLst/>
            <a:gdLst/>
            <a:ahLst/>
            <a:cxnLst/>
            <a:rect r="r" b="b" t="t" l="l"/>
            <a:pathLst>
              <a:path h="1629892" w="1588404">
                <a:moveTo>
                  <a:pt x="0" y="0"/>
                </a:moveTo>
                <a:lnTo>
                  <a:pt x="1588404" y="0"/>
                </a:lnTo>
                <a:lnTo>
                  <a:pt x="1588404" y="1629891"/>
                </a:lnTo>
                <a:lnTo>
                  <a:pt x="0" y="162989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3" id="23"/>
          <p:cNvSpPr/>
          <p:nvPr/>
        </p:nvSpPr>
        <p:spPr>
          <a:xfrm flipH="false" flipV="false" rot="0">
            <a:off x="5186950" y="4478264"/>
            <a:ext cx="1531623" cy="1743307"/>
          </a:xfrm>
          <a:custGeom>
            <a:avLst/>
            <a:gdLst/>
            <a:ahLst/>
            <a:cxnLst/>
            <a:rect r="r" b="b" t="t" l="l"/>
            <a:pathLst>
              <a:path h="1743307" w="1531623">
                <a:moveTo>
                  <a:pt x="0" y="0"/>
                </a:moveTo>
                <a:lnTo>
                  <a:pt x="1531623" y="0"/>
                </a:lnTo>
                <a:lnTo>
                  <a:pt x="1531623" y="1743307"/>
                </a:lnTo>
                <a:lnTo>
                  <a:pt x="0" y="174330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24" id="24"/>
          <p:cNvSpPr/>
          <p:nvPr/>
        </p:nvSpPr>
        <p:spPr>
          <a:xfrm flipH="false" flipV="false" rot="0">
            <a:off x="8135598" y="4375893"/>
            <a:ext cx="2016804" cy="1948049"/>
          </a:xfrm>
          <a:custGeom>
            <a:avLst/>
            <a:gdLst/>
            <a:ahLst/>
            <a:cxnLst/>
            <a:rect r="r" b="b" t="t" l="l"/>
            <a:pathLst>
              <a:path h="1948049" w="2016804">
                <a:moveTo>
                  <a:pt x="0" y="0"/>
                </a:moveTo>
                <a:lnTo>
                  <a:pt x="2016804" y="0"/>
                </a:lnTo>
                <a:lnTo>
                  <a:pt x="2016804" y="1948049"/>
                </a:lnTo>
                <a:lnTo>
                  <a:pt x="0" y="194804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25" id="25"/>
          <p:cNvSpPr/>
          <p:nvPr/>
        </p:nvSpPr>
        <p:spPr>
          <a:xfrm flipH="false" flipV="false" rot="0">
            <a:off x="11390803" y="4391019"/>
            <a:ext cx="1962163" cy="1962163"/>
          </a:xfrm>
          <a:custGeom>
            <a:avLst/>
            <a:gdLst/>
            <a:ahLst/>
            <a:cxnLst/>
            <a:rect r="r" b="b" t="t" l="l"/>
            <a:pathLst>
              <a:path h="1962163" w="1962163">
                <a:moveTo>
                  <a:pt x="0" y="0"/>
                </a:moveTo>
                <a:lnTo>
                  <a:pt x="1962163" y="0"/>
                </a:lnTo>
                <a:lnTo>
                  <a:pt x="1962163" y="1962162"/>
                </a:lnTo>
                <a:lnTo>
                  <a:pt x="0" y="196216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26" id="26"/>
          <p:cNvSpPr/>
          <p:nvPr/>
        </p:nvSpPr>
        <p:spPr>
          <a:xfrm flipH="false" flipV="false" rot="0">
            <a:off x="14632162" y="4397463"/>
            <a:ext cx="1955719" cy="1955719"/>
          </a:xfrm>
          <a:custGeom>
            <a:avLst/>
            <a:gdLst/>
            <a:ahLst/>
            <a:cxnLst/>
            <a:rect r="r" b="b" t="t" l="l"/>
            <a:pathLst>
              <a:path h="1955719" w="1955719">
                <a:moveTo>
                  <a:pt x="0" y="0"/>
                </a:moveTo>
                <a:lnTo>
                  <a:pt x="1955718" y="0"/>
                </a:lnTo>
                <a:lnTo>
                  <a:pt x="1955718" y="1955718"/>
                </a:lnTo>
                <a:lnTo>
                  <a:pt x="0" y="1955718"/>
                </a:lnTo>
                <a:lnTo>
                  <a:pt x="0" y="0"/>
                </a:lnTo>
                <a:close/>
              </a:path>
            </a:pathLst>
          </a:custGeom>
          <a:blipFill>
            <a:blip r:embed="rId13"/>
            <a:stretch>
              <a:fillRect l="0" t="0" r="0" b="0"/>
            </a:stretch>
          </a:blipFill>
        </p:spPr>
      </p:sp>
      <p:sp>
        <p:nvSpPr>
          <p:cNvPr name="TextBox 27" id="27"/>
          <p:cNvSpPr txBox="true"/>
          <p:nvPr/>
        </p:nvSpPr>
        <p:spPr>
          <a:xfrm rot="0">
            <a:off x="4993545" y="1861641"/>
            <a:ext cx="9044852" cy="987425"/>
          </a:xfrm>
          <a:prstGeom prst="rect">
            <a:avLst/>
          </a:prstGeom>
        </p:spPr>
        <p:txBody>
          <a:bodyPr anchor="t" rtlCol="false" tIns="0" lIns="0" bIns="0" rIns="0">
            <a:spAutoFit/>
          </a:bodyPr>
          <a:lstStyle/>
          <a:p>
            <a:pPr algn="l">
              <a:lnSpc>
                <a:spcPts val="7150"/>
              </a:lnSpc>
            </a:pPr>
            <a:r>
              <a:rPr lang="en-US" sz="6500" b="true">
                <a:solidFill>
                  <a:srgbClr val="FBF9F1"/>
                </a:solidFill>
                <a:latin typeface="Poppins Bold"/>
                <a:ea typeface="Poppins Bold"/>
                <a:cs typeface="Poppins Bold"/>
                <a:sym typeface="Poppins Bold"/>
              </a:rPr>
              <a:t>PROJECT WORKFLOW</a:t>
            </a:r>
          </a:p>
        </p:txBody>
      </p:sp>
      <p:sp>
        <p:nvSpPr>
          <p:cNvPr name="TextBox 28" id="28"/>
          <p:cNvSpPr txBox="true"/>
          <p:nvPr/>
        </p:nvSpPr>
        <p:spPr>
          <a:xfrm rot="0">
            <a:off x="1099903" y="7474652"/>
            <a:ext cx="3286595" cy="422275"/>
          </a:xfrm>
          <a:prstGeom prst="rect">
            <a:avLst/>
          </a:prstGeom>
        </p:spPr>
        <p:txBody>
          <a:bodyPr anchor="t" rtlCol="false" tIns="0" lIns="0" bIns="0" rIns="0">
            <a:spAutoFit/>
          </a:bodyPr>
          <a:lstStyle/>
          <a:p>
            <a:pPr algn="ctr">
              <a:lnSpc>
                <a:spcPts val="3499"/>
              </a:lnSpc>
              <a:spcBef>
                <a:spcPct val="0"/>
              </a:spcBef>
            </a:pPr>
            <a:r>
              <a:rPr lang="en-US" sz="2499">
                <a:solidFill>
                  <a:srgbClr val="FBF9F1"/>
                </a:solidFill>
                <a:latin typeface="Lato"/>
                <a:ea typeface="Lato"/>
                <a:cs typeface="Lato"/>
                <a:sym typeface="Lato"/>
              </a:rPr>
              <a:t>Data Collection</a:t>
            </a:r>
          </a:p>
        </p:txBody>
      </p:sp>
      <p:sp>
        <p:nvSpPr>
          <p:cNvPr name="TextBox 29" id="29"/>
          <p:cNvSpPr txBox="true"/>
          <p:nvPr/>
        </p:nvSpPr>
        <p:spPr>
          <a:xfrm rot="0">
            <a:off x="4386497" y="7474652"/>
            <a:ext cx="3286595" cy="422275"/>
          </a:xfrm>
          <a:prstGeom prst="rect">
            <a:avLst/>
          </a:prstGeom>
        </p:spPr>
        <p:txBody>
          <a:bodyPr anchor="t" rtlCol="false" tIns="0" lIns="0" bIns="0" rIns="0">
            <a:spAutoFit/>
          </a:bodyPr>
          <a:lstStyle/>
          <a:p>
            <a:pPr algn="ctr">
              <a:lnSpc>
                <a:spcPts val="3499"/>
              </a:lnSpc>
              <a:spcBef>
                <a:spcPct val="0"/>
              </a:spcBef>
            </a:pPr>
            <a:r>
              <a:rPr lang="en-US" sz="2499">
                <a:solidFill>
                  <a:srgbClr val="FBF9F1"/>
                </a:solidFill>
                <a:latin typeface="Lato"/>
                <a:ea typeface="Lato"/>
                <a:cs typeface="Lato"/>
                <a:sym typeface="Lato"/>
              </a:rPr>
              <a:t>Data Preprocessing</a:t>
            </a:r>
          </a:p>
        </p:txBody>
      </p:sp>
      <p:sp>
        <p:nvSpPr>
          <p:cNvPr name="TextBox 30" id="30"/>
          <p:cNvSpPr txBox="true"/>
          <p:nvPr/>
        </p:nvSpPr>
        <p:spPr>
          <a:xfrm rot="0">
            <a:off x="7542240" y="7474652"/>
            <a:ext cx="3286595" cy="422275"/>
          </a:xfrm>
          <a:prstGeom prst="rect">
            <a:avLst/>
          </a:prstGeom>
        </p:spPr>
        <p:txBody>
          <a:bodyPr anchor="t" rtlCol="false" tIns="0" lIns="0" bIns="0" rIns="0">
            <a:spAutoFit/>
          </a:bodyPr>
          <a:lstStyle/>
          <a:p>
            <a:pPr algn="ctr">
              <a:lnSpc>
                <a:spcPts val="3499"/>
              </a:lnSpc>
              <a:spcBef>
                <a:spcPct val="0"/>
              </a:spcBef>
            </a:pPr>
            <a:r>
              <a:rPr lang="en-US" sz="2499">
                <a:solidFill>
                  <a:srgbClr val="FBF9F1"/>
                </a:solidFill>
                <a:latin typeface="Lato"/>
                <a:ea typeface="Lato"/>
                <a:cs typeface="Lato"/>
                <a:sym typeface="Lato"/>
              </a:rPr>
              <a:t>Model Selection</a:t>
            </a:r>
          </a:p>
        </p:txBody>
      </p:sp>
      <p:sp>
        <p:nvSpPr>
          <p:cNvPr name="TextBox 31" id="31"/>
          <p:cNvSpPr txBox="true"/>
          <p:nvPr/>
        </p:nvSpPr>
        <p:spPr>
          <a:xfrm rot="0">
            <a:off x="10498365" y="7474652"/>
            <a:ext cx="3286595" cy="422275"/>
          </a:xfrm>
          <a:prstGeom prst="rect">
            <a:avLst/>
          </a:prstGeom>
        </p:spPr>
        <p:txBody>
          <a:bodyPr anchor="t" rtlCol="false" tIns="0" lIns="0" bIns="0" rIns="0">
            <a:spAutoFit/>
          </a:bodyPr>
          <a:lstStyle/>
          <a:p>
            <a:pPr algn="ctr">
              <a:lnSpc>
                <a:spcPts val="3499"/>
              </a:lnSpc>
              <a:spcBef>
                <a:spcPct val="0"/>
              </a:spcBef>
            </a:pPr>
            <a:r>
              <a:rPr lang="en-US" sz="2499">
                <a:solidFill>
                  <a:srgbClr val="FBF9F1"/>
                </a:solidFill>
                <a:latin typeface="Lato"/>
                <a:ea typeface="Lato"/>
                <a:cs typeface="Lato"/>
                <a:sym typeface="Lato"/>
              </a:rPr>
              <a:t>Deployment</a:t>
            </a:r>
          </a:p>
        </p:txBody>
      </p:sp>
      <p:sp>
        <p:nvSpPr>
          <p:cNvPr name="TextBox 32" id="32"/>
          <p:cNvSpPr txBox="true"/>
          <p:nvPr/>
        </p:nvSpPr>
        <p:spPr>
          <a:xfrm rot="0">
            <a:off x="13837902" y="7474652"/>
            <a:ext cx="3286595" cy="422275"/>
          </a:xfrm>
          <a:prstGeom prst="rect">
            <a:avLst/>
          </a:prstGeom>
        </p:spPr>
        <p:txBody>
          <a:bodyPr anchor="t" rtlCol="false" tIns="0" lIns="0" bIns="0" rIns="0">
            <a:spAutoFit/>
          </a:bodyPr>
          <a:lstStyle/>
          <a:p>
            <a:pPr algn="ctr">
              <a:lnSpc>
                <a:spcPts val="3499"/>
              </a:lnSpc>
              <a:spcBef>
                <a:spcPct val="0"/>
              </a:spcBef>
            </a:pPr>
            <a:r>
              <a:rPr lang="en-US" sz="2499">
                <a:solidFill>
                  <a:srgbClr val="FBF9F1"/>
                </a:solidFill>
                <a:latin typeface="Lato"/>
                <a:ea typeface="Lato"/>
                <a:cs typeface="Lato"/>
                <a:sym typeface="Lato"/>
              </a:rPr>
              <a:t>Workflow</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10817513" y="-3911527"/>
            <a:ext cx="7470487" cy="5397427"/>
          </a:xfrm>
          <a:custGeom>
            <a:avLst/>
            <a:gdLst/>
            <a:ahLst/>
            <a:cxnLst/>
            <a:rect r="r" b="b" t="t" l="l"/>
            <a:pathLst>
              <a:path h="5397427" w="7470487">
                <a:moveTo>
                  <a:pt x="0" y="0"/>
                </a:moveTo>
                <a:lnTo>
                  <a:pt x="7470487" y="0"/>
                </a:lnTo>
                <a:lnTo>
                  <a:pt x="7470487" y="5397427"/>
                </a:lnTo>
                <a:lnTo>
                  <a:pt x="0" y="5397427"/>
                </a:lnTo>
                <a:lnTo>
                  <a:pt x="0" y="0"/>
                </a:lnTo>
                <a:close/>
              </a:path>
            </a:pathLst>
          </a:custGeom>
          <a:blipFill>
            <a:blip r:embed="rId2"/>
            <a:stretch>
              <a:fillRect l="0" t="0" r="0" b="0"/>
            </a:stretch>
          </a:blipFill>
        </p:spPr>
      </p:sp>
      <p:sp>
        <p:nvSpPr>
          <p:cNvPr name="Freeform 3" id="3"/>
          <p:cNvSpPr/>
          <p:nvPr/>
        </p:nvSpPr>
        <p:spPr>
          <a:xfrm flipH="false" flipV="false" rot="-10800000">
            <a:off x="-8131585" y="653219"/>
            <a:ext cx="13745171" cy="10034901"/>
          </a:xfrm>
          <a:custGeom>
            <a:avLst/>
            <a:gdLst/>
            <a:ahLst/>
            <a:cxnLst/>
            <a:rect r="r" b="b" t="t" l="l"/>
            <a:pathLst>
              <a:path h="10034901" w="13745171">
                <a:moveTo>
                  <a:pt x="0" y="0"/>
                </a:moveTo>
                <a:lnTo>
                  <a:pt x="13745171" y="0"/>
                </a:lnTo>
                <a:lnTo>
                  <a:pt x="13745171" y="10034901"/>
                </a:lnTo>
                <a:lnTo>
                  <a:pt x="0" y="10034901"/>
                </a:lnTo>
                <a:lnTo>
                  <a:pt x="0" y="0"/>
                </a:lnTo>
                <a:close/>
              </a:path>
            </a:pathLst>
          </a:custGeom>
          <a:blipFill>
            <a:blip r:embed="rId2"/>
            <a:stretch>
              <a:fillRect l="-523" t="0" r="-523" b="0"/>
            </a:stretch>
          </a:blipFill>
        </p:spPr>
      </p:sp>
      <p:sp>
        <p:nvSpPr>
          <p:cNvPr name="TextBox 4" id="4"/>
          <p:cNvSpPr txBox="true"/>
          <p:nvPr/>
        </p:nvSpPr>
        <p:spPr>
          <a:xfrm rot="0">
            <a:off x="8128737" y="2352675"/>
            <a:ext cx="9247901" cy="4287520"/>
          </a:xfrm>
          <a:prstGeom prst="rect">
            <a:avLst/>
          </a:prstGeom>
        </p:spPr>
        <p:txBody>
          <a:bodyPr anchor="t" rtlCol="false" tIns="0" lIns="0" bIns="0" rIns="0">
            <a:spAutoFit/>
          </a:bodyPr>
          <a:lstStyle/>
          <a:p>
            <a:pPr algn="l">
              <a:lnSpc>
                <a:spcPts val="3079"/>
              </a:lnSpc>
            </a:pPr>
            <a:r>
              <a:rPr lang="en-US" sz="2199">
                <a:solidFill>
                  <a:srgbClr val="E5E1DA"/>
                </a:solidFill>
                <a:latin typeface="Lato"/>
                <a:ea typeface="Lato"/>
                <a:cs typeface="Lato"/>
                <a:sym typeface="Lato"/>
              </a:rPr>
              <a:t>The dataset was collected from </a:t>
            </a:r>
            <a:r>
              <a:rPr lang="en-US" sz="2199" b="true">
                <a:solidFill>
                  <a:srgbClr val="FFFFFF"/>
                </a:solidFill>
                <a:latin typeface="Lato Bold"/>
                <a:ea typeface="Lato Bold"/>
                <a:cs typeface="Lato Bold"/>
                <a:sym typeface="Lato Bold"/>
              </a:rPr>
              <a:t>Kaggle </a:t>
            </a:r>
            <a:r>
              <a:rPr lang="en-US" sz="2199" u="sng">
                <a:solidFill>
                  <a:srgbClr val="FFD944"/>
                </a:solidFill>
                <a:latin typeface="Lato"/>
                <a:ea typeface="Lato"/>
                <a:cs typeface="Lato"/>
                <a:sym typeface="Lato"/>
                <a:hlinkClick r:id="rId3" tooltip="https://www.kaggle.com/datasets/mlg-ulb/creditcardfraud"/>
              </a:rPr>
              <a:t>here</a:t>
            </a:r>
            <a:r>
              <a:rPr lang="en-US" sz="2199">
                <a:solidFill>
                  <a:srgbClr val="E5E1DA"/>
                </a:solidFill>
                <a:latin typeface="Lato"/>
                <a:ea typeface="Lato"/>
                <a:cs typeface="Lato"/>
                <a:sym typeface="Lato"/>
              </a:rPr>
              <a:t>.</a:t>
            </a:r>
          </a:p>
          <a:p>
            <a:pPr algn="l">
              <a:lnSpc>
                <a:spcPts val="3079"/>
              </a:lnSpc>
            </a:pPr>
            <a:r>
              <a:rPr lang="en-US" sz="2199">
                <a:solidFill>
                  <a:srgbClr val="E5E1DA"/>
                </a:solidFill>
                <a:latin typeface="Lato"/>
                <a:ea typeface="Lato"/>
                <a:cs typeface="Lato"/>
                <a:sym typeface="Lato"/>
              </a:rPr>
              <a:t>The dataset contains transactions made by credit cards in</a:t>
            </a:r>
            <a:r>
              <a:rPr lang="en-US" sz="2199" b="true">
                <a:solidFill>
                  <a:srgbClr val="FFFFFF"/>
                </a:solidFill>
                <a:latin typeface="Lato Bold"/>
                <a:ea typeface="Lato Bold"/>
                <a:cs typeface="Lato Bold"/>
                <a:sym typeface="Lato Bold"/>
              </a:rPr>
              <a:t> September 2013 by European cardholders</a:t>
            </a:r>
            <a:r>
              <a:rPr lang="en-US" sz="2199">
                <a:solidFill>
                  <a:srgbClr val="E5E1DA"/>
                </a:solidFill>
                <a:latin typeface="Lato"/>
                <a:ea typeface="Lato"/>
                <a:cs typeface="Lato"/>
                <a:sym typeface="Lato"/>
              </a:rPr>
              <a:t>.</a:t>
            </a:r>
          </a:p>
          <a:p>
            <a:pPr algn="l">
              <a:lnSpc>
                <a:spcPts val="3079"/>
              </a:lnSpc>
            </a:pPr>
            <a:r>
              <a:rPr lang="en-US" sz="2199">
                <a:solidFill>
                  <a:srgbClr val="E5E1DA"/>
                </a:solidFill>
                <a:latin typeface="Lato"/>
                <a:ea typeface="Lato"/>
                <a:cs typeface="Lato"/>
                <a:sym typeface="Lato"/>
              </a:rPr>
              <a:t>This dataset presents transactions </a:t>
            </a:r>
            <a:r>
              <a:rPr lang="en-US" sz="2199" b="true">
                <a:solidFill>
                  <a:srgbClr val="FFFFFF"/>
                </a:solidFill>
                <a:latin typeface="Lato Bold"/>
                <a:ea typeface="Lato Bold"/>
                <a:cs typeface="Lato Bold"/>
                <a:sym typeface="Lato Bold"/>
              </a:rPr>
              <a:t>that occurred in two days</a:t>
            </a:r>
            <a:r>
              <a:rPr lang="en-US" sz="2199">
                <a:solidFill>
                  <a:srgbClr val="E5E1DA"/>
                </a:solidFill>
                <a:latin typeface="Lato"/>
                <a:ea typeface="Lato"/>
                <a:cs typeface="Lato"/>
                <a:sym typeface="Lato"/>
              </a:rPr>
              <a:t>, where we have </a:t>
            </a:r>
            <a:r>
              <a:rPr lang="en-US" sz="2199" b="true">
                <a:solidFill>
                  <a:srgbClr val="FFFFFF"/>
                </a:solidFill>
                <a:latin typeface="Lato Bold"/>
                <a:ea typeface="Lato Bold"/>
                <a:cs typeface="Lato Bold"/>
                <a:sym typeface="Lato Bold"/>
              </a:rPr>
              <a:t>492</a:t>
            </a:r>
            <a:r>
              <a:rPr lang="en-US" sz="2199">
                <a:solidFill>
                  <a:srgbClr val="FFFFFF"/>
                </a:solidFill>
                <a:latin typeface="Lato"/>
                <a:ea typeface="Lato"/>
                <a:cs typeface="Lato"/>
                <a:sym typeface="Lato"/>
              </a:rPr>
              <a:t> </a:t>
            </a:r>
            <a:r>
              <a:rPr lang="en-US" sz="2199">
                <a:solidFill>
                  <a:srgbClr val="E5E1DA"/>
                </a:solidFill>
                <a:latin typeface="Lato"/>
                <a:ea typeface="Lato"/>
                <a:cs typeface="Lato"/>
                <a:sym typeface="Lato"/>
              </a:rPr>
              <a:t>frauds out of </a:t>
            </a:r>
            <a:r>
              <a:rPr lang="en-US" sz="2199" b="true">
                <a:solidFill>
                  <a:srgbClr val="FFFFFF"/>
                </a:solidFill>
                <a:latin typeface="Lato Bold"/>
                <a:ea typeface="Lato Bold"/>
                <a:cs typeface="Lato Bold"/>
                <a:sym typeface="Lato Bold"/>
              </a:rPr>
              <a:t>284,807 transactions.</a:t>
            </a:r>
            <a:r>
              <a:rPr lang="en-US" sz="2199">
                <a:solidFill>
                  <a:srgbClr val="E5E1DA"/>
                </a:solidFill>
                <a:latin typeface="Lato"/>
                <a:ea typeface="Lato"/>
                <a:cs typeface="Lato"/>
                <a:sym typeface="Lato"/>
              </a:rPr>
              <a:t> The dataset is </a:t>
            </a:r>
            <a:r>
              <a:rPr lang="en-US" sz="2199" b="true">
                <a:solidFill>
                  <a:srgbClr val="FFFFFF"/>
                </a:solidFill>
                <a:latin typeface="Lato Bold"/>
                <a:ea typeface="Lato Bold"/>
                <a:cs typeface="Lato Bold"/>
                <a:sym typeface="Lato Bold"/>
              </a:rPr>
              <a:t>highly</a:t>
            </a:r>
            <a:r>
              <a:rPr lang="en-US" sz="2199">
                <a:solidFill>
                  <a:srgbClr val="FFFFFF"/>
                </a:solidFill>
                <a:latin typeface="Lato"/>
                <a:ea typeface="Lato"/>
                <a:cs typeface="Lato"/>
                <a:sym typeface="Lato"/>
              </a:rPr>
              <a:t> </a:t>
            </a:r>
            <a:r>
              <a:rPr lang="en-US" sz="2199" b="true">
                <a:solidFill>
                  <a:srgbClr val="FFFFFF"/>
                </a:solidFill>
                <a:latin typeface="Lato Bold"/>
                <a:ea typeface="Lato Bold"/>
                <a:cs typeface="Lato Bold"/>
                <a:sym typeface="Lato Bold"/>
              </a:rPr>
              <a:t>unbalanced</a:t>
            </a:r>
            <a:r>
              <a:rPr lang="en-US" sz="2199">
                <a:solidFill>
                  <a:srgbClr val="E5E1DA"/>
                </a:solidFill>
                <a:latin typeface="Lato"/>
                <a:ea typeface="Lato"/>
                <a:cs typeface="Lato"/>
                <a:sym typeface="Lato"/>
              </a:rPr>
              <a:t>, the positive class (frauds) account for</a:t>
            </a:r>
            <a:r>
              <a:rPr lang="en-US" sz="2199">
                <a:solidFill>
                  <a:srgbClr val="FFFFFF"/>
                </a:solidFill>
                <a:latin typeface="Lato"/>
                <a:ea typeface="Lato"/>
                <a:cs typeface="Lato"/>
                <a:sym typeface="Lato"/>
              </a:rPr>
              <a:t> </a:t>
            </a:r>
            <a:r>
              <a:rPr lang="en-US" sz="2199" b="true">
                <a:solidFill>
                  <a:srgbClr val="FFFFFF"/>
                </a:solidFill>
                <a:latin typeface="Lato Bold"/>
                <a:ea typeface="Lato Bold"/>
                <a:cs typeface="Lato Bold"/>
                <a:sym typeface="Lato Bold"/>
              </a:rPr>
              <a:t>0.172%</a:t>
            </a:r>
            <a:r>
              <a:rPr lang="en-US" sz="2199">
                <a:solidFill>
                  <a:srgbClr val="E5E1DA"/>
                </a:solidFill>
                <a:latin typeface="Lato"/>
                <a:ea typeface="Lato"/>
                <a:cs typeface="Lato"/>
                <a:sym typeface="Lato"/>
              </a:rPr>
              <a:t> of all transactions.</a:t>
            </a:r>
          </a:p>
          <a:p>
            <a:pPr algn="l">
              <a:lnSpc>
                <a:spcPts val="3079"/>
              </a:lnSpc>
            </a:pPr>
            <a:r>
              <a:rPr lang="en-US" sz="2199">
                <a:solidFill>
                  <a:srgbClr val="E5E1DA"/>
                </a:solidFill>
                <a:latin typeface="Lato"/>
                <a:ea typeface="Lato"/>
                <a:cs typeface="Lato"/>
                <a:sym typeface="Lato"/>
              </a:rPr>
              <a:t>It contains only numerical input variables which are the result of a </a:t>
            </a:r>
            <a:r>
              <a:rPr lang="en-US" sz="2199" b="true">
                <a:solidFill>
                  <a:srgbClr val="E5E1DA"/>
                </a:solidFill>
                <a:latin typeface="Lato Bold"/>
                <a:ea typeface="Lato Bold"/>
                <a:cs typeface="Lato Bold"/>
                <a:sym typeface="Lato Bold"/>
              </a:rPr>
              <a:t>PCA</a:t>
            </a:r>
            <a:r>
              <a:rPr lang="en-US" sz="2199">
                <a:solidFill>
                  <a:srgbClr val="E5E1DA"/>
                </a:solidFill>
                <a:latin typeface="Lato"/>
                <a:ea typeface="Lato"/>
                <a:cs typeface="Lato"/>
                <a:sym typeface="Lato"/>
              </a:rPr>
              <a:t> transformation. Unfortunately, due to </a:t>
            </a:r>
            <a:r>
              <a:rPr lang="en-US" sz="2199" b="true">
                <a:solidFill>
                  <a:srgbClr val="E5E1DA"/>
                </a:solidFill>
                <a:latin typeface="Lato Bold"/>
                <a:ea typeface="Lato Bold"/>
                <a:cs typeface="Lato Bold"/>
                <a:sym typeface="Lato Bold"/>
              </a:rPr>
              <a:t>confidentiality issues</a:t>
            </a:r>
            <a:r>
              <a:rPr lang="en-US" sz="2199">
                <a:solidFill>
                  <a:srgbClr val="E5E1DA"/>
                </a:solidFill>
                <a:latin typeface="Lato"/>
                <a:ea typeface="Lato"/>
                <a:cs typeface="Lato"/>
                <a:sym typeface="Lato"/>
              </a:rPr>
              <a:t>,</a:t>
            </a:r>
            <a:r>
              <a:rPr lang="en-US" sz="2199" b="true">
                <a:solidFill>
                  <a:srgbClr val="E5E1DA"/>
                </a:solidFill>
                <a:latin typeface="Lato Bold"/>
                <a:ea typeface="Lato Bold"/>
                <a:cs typeface="Lato Bold"/>
                <a:sym typeface="Lato Bold"/>
              </a:rPr>
              <a:t> the original features and more background information about the data.</a:t>
            </a:r>
          </a:p>
          <a:p>
            <a:pPr algn="l">
              <a:lnSpc>
                <a:spcPts val="3079"/>
              </a:lnSpc>
              <a:spcBef>
                <a:spcPct val="0"/>
              </a:spcBef>
            </a:pPr>
          </a:p>
        </p:txBody>
      </p:sp>
      <p:sp>
        <p:nvSpPr>
          <p:cNvPr name="TextBox 5" id="5"/>
          <p:cNvSpPr txBox="true"/>
          <p:nvPr/>
        </p:nvSpPr>
        <p:spPr>
          <a:xfrm rot="0">
            <a:off x="1281884" y="1476375"/>
            <a:ext cx="7329562" cy="923925"/>
          </a:xfrm>
          <a:prstGeom prst="rect">
            <a:avLst/>
          </a:prstGeom>
        </p:spPr>
        <p:txBody>
          <a:bodyPr anchor="t" rtlCol="false" tIns="0" lIns="0" bIns="0" rIns="0">
            <a:spAutoFit/>
          </a:bodyPr>
          <a:lstStyle/>
          <a:p>
            <a:pPr algn="l">
              <a:lnSpc>
                <a:spcPts val="6600"/>
              </a:lnSpc>
            </a:pPr>
            <a:r>
              <a:rPr lang="en-US" sz="6000" b="true">
                <a:solidFill>
                  <a:srgbClr val="FBF9F1"/>
                </a:solidFill>
                <a:latin typeface="Poppins Bold"/>
                <a:ea typeface="Poppins Bold"/>
                <a:cs typeface="Poppins Bold"/>
                <a:sym typeface="Poppins Bold"/>
              </a:rPr>
              <a:t>DATA COLLECTION</a:t>
            </a:r>
          </a:p>
        </p:txBody>
      </p:sp>
      <p:pic>
        <p:nvPicPr>
          <p:cNvPr name="Picture 6" id="6"/>
          <p:cNvPicPr>
            <a:picLocks noChangeAspect="true"/>
          </p:cNvPicPr>
          <p:nvPr/>
        </p:nvPicPr>
        <p:blipFill>
          <a:blip r:embed="rId4"/>
          <a:stretch>
            <a:fillRect/>
          </a:stretch>
        </p:blipFill>
        <p:spPr>
          <a:xfrm rot="0">
            <a:off x="789501" y="2383047"/>
            <a:ext cx="6738840" cy="7867044"/>
          </a:xfrm>
          <a:prstGeom prst="rect">
            <a:avLst/>
          </a:prstGeom>
        </p:spPr>
      </p:pic>
      <p:grpSp>
        <p:nvGrpSpPr>
          <p:cNvPr name="Group 7" id="7"/>
          <p:cNvGrpSpPr/>
          <p:nvPr/>
        </p:nvGrpSpPr>
        <p:grpSpPr>
          <a:xfrm rot="0">
            <a:off x="8128737" y="6884816"/>
            <a:ext cx="7475913" cy="864489"/>
            <a:chOff x="0" y="0"/>
            <a:chExt cx="1968965" cy="227684"/>
          </a:xfrm>
        </p:grpSpPr>
        <p:sp>
          <p:nvSpPr>
            <p:cNvPr name="Freeform 8" id="8"/>
            <p:cNvSpPr/>
            <p:nvPr/>
          </p:nvSpPr>
          <p:spPr>
            <a:xfrm flipH="false" flipV="false" rot="0">
              <a:off x="0" y="0"/>
              <a:ext cx="1968965" cy="227684"/>
            </a:xfrm>
            <a:custGeom>
              <a:avLst/>
              <a:gdLst/>
              <a:ahLst/>
              <a:cxnLst/>
              <a:rect r="r" b="b" t="t" l="l"/>
              <a:pathLst>
                <a:path h="227684" w="1968965">
                  <a:moveTo>
                    <a:pt x="62135" y="0"/>
                  </a:moveTo>
                  <a:lnTo>
                    <a:pt x="1906830" y="0"/>
                  </a:lnTo>
                  <a:cubicBezTo>
                    <a:pt x="1941146" y="0"/>
                    <a:pt x="1968965" y="27819"/>
                    <a:pt x="1968965" y="62135"/>
                  </a:cubicBezTo>
                  <a:lnTo>
                    <a:pt x="1968965" y="165549"/>
                  </a:lnTo>
                  <a:cubicBezTo>
                    <a:pt x="1968965" y="199866"/>
                    <a:pt x="1941146" y="227684"/>
                    <a:pt x="1906830" y="227684"/>
                  </a:cubicBezTo>
                  <a:lnTo>
                    <a:pt x="62135" y="227684"/>
                  </a:lnTo>
                  <a:cubicBezTo>
                    <a:pt x="27819" y="227684"/>
                    <a:pt x="0" y="199866"/>
                    <a:pt x="0" y="165549"/>
                  </a:cubicBezTo>
                  <a:lnTo>
                    <a:pt x="0" y="62135"/>
                  </a:lnTo>
                  <a:cubicBezTo>
                    <a:pt x="0" y="27819"/>
                    <a:pt x="27819" y="0"/>
                    <a:pt x="62135" y="0"/>
                  </a:cubicBezTo>
                  <a:close/>
                </a:path>
              </a:pathLst>
            </a:custGeom>
            <a:solidFill>
              <a:srgbClr val="000000"/>
            </a:solidFill>
            <a:ln w="38100" cap="rnd">
              <a:solidFill>
                <a:srgbClr val="FFD944"/>
              </a:solidFill>
              <a:prstDash val="solid"/>
              <a:round/>
            </a:ln>
          </p:spPr>
        </p:sp>
        <p:sp>
          <p:nvSpPr>
            <p:cNvPr name="TextBox 9" id="9"/>
            <p:cNvSpPr txBox="true"/>
            <p:nvPr/>
          </p:nvSpPr>
          <p:spPr>
            <a:xfrm>
              <a:off x="0" y="-38100"/>
              <a:ext cx="1968965" cy="265784"/>
            </a:xfrm>
            <a:prstGeom prst="rect">
              <a:avLst/>
            </a:prstGeom>
          </p:spPr>
          <p:txBody>
            <a:bodyPr anchor="ctr" rtlCol="false" tIns="254000" lIns="254000" bIns="254000" rIns="254000"/>
            <a:lstStyle/>
            <a:p>
              <a:pPr algn="l">
                <a:lnSpc>
                  <a:spcPts val="2799"/>
                </a:lnSpc>
              </a:pPr>
              <a:r>
                <a:rPr lang="en-US" sz="1999">
                  <a:solidFill>
                    <a:srgbClr val="E5E1DA"/>
                  </a:solidFill>
                  <a:latin typeface="Lato"/>
                  <a:ea typeface="Lato"/>
                  <a:cs typeface="Lato"/>
                  <a:sym typeface="Lato"/>
                </a:rPr>
                <a:t>A. 0.172% Fraud Transaction</a:t>
              </a:r>
            </a:p>
          </p:txBody>
        </p:sp>
      </p:grpSp>
      <p:grpSp>
        <p:nvGrpSpPr>
          <p:cNvPr name="Group 10" id="10"/>
          <p:cNvGrpSpPr/>
          <p:nvPr/>
        </p:nvGrpSpPr>
        <p:grpSpPr>
          <a:xfrm rot="0">
            <a:off x="8128737" y="7936611"/>
            <a:ext cx="7475913" cy="864489"/>
            <a:chOff x="0" y="0"/>
            <a:chExt cx="1968965" cy="227684"/>
          </a:xfrm>
        </p:grpSpPr>
        <p:sp>
          <p:nvSpPr>
            <p:cNvPr name="Freeform 11" id="11"/>
            <p:cNvSpPr/>
            <p:nvPr/>
          </p:nvSpPr>
          <p:spPr>
            <a:xfrm flipH="false" flipV="false" rot="0">
              <a:off x="0" y="0"/>
              <a:ext cx="1968965" cy="227684"/>
            </a:xfrm>
            <a:custGeom>
              <a:avLst/>
              <a:gdLst/>
              <a:ahLst/>
              <a:cxnLst/>
              <a:rect r="r" b="b" t="t" l="l"/>
              <a:pathLst>
                <a:path h="227684" w="1968965">
                  <a:moveTo>
                    <a:pt x="62135" y="0"/>
                  </a:moveTo>
                  <a:lnTo>
                    <a:pt x="1906830" y="0"/>
                  </a:lnTo>
                  <a:cubicBezTo>
                    <a:pt x="1941146" y="0"/>
                    <a:pt x="1968965" y="27819"/>
                    <a:pt x="1968965" y="62135"/>
                  </a:cubicBezTo>
                  <a:lnTo>
                    <a:pt x="1968965" y="165549"/>
                  </a:lnTo>
                  <a:cubicBezTo>
                    <a:pt x="1968965" y="199866"/>
                    <a:pt x="1941146" y="227684"/>
                    <a:pt x="1906830" y="227684"/>
                  </a:cubicBezTo>
                  <a:lnTo>
                    <a:pt x="62135" y="227684"/>
                  </a:lnTo>
                  <a:cubicBezTo>
                    <a:pt x="27819" y="227684"/>
                    <a:pt x="0" y="199866"/>
                    <a:pt x="0" y="165549"/>
                  </a:cubicBezTo>
                  <a:lnTo>
                    <a:pt x="0" y="62135"/>
                  </a:lnTo>
                  <a:cubicBezTo>
                    <a:pt x="0" y="27819"/>
                    <a:pt x="27819" y="0"/>
                    <a:pt x="62135" y="0"/>
                  </a:cubicBezTo>
                  <a:close/>
                </a:path>
              </a:pathLst>
            </a:custGeom>
            <a:solidFill>
              <a:srgbClr val="000000"/>
            </a:solidFill>
            <a:ln w="38100" cap="rnd">
              <a:solidFill>
                <a:srgbClr val="E5E1DA"/>
              </a:solidFill>
              <a:prstDash val="solid"/>
              <a:round/>
            </a:ln>
          </p:spPr>
        </p:sp>
        <p:sp>
          <p:nvSpPr>
            <p:cNvPr name="TextBox 12" id="12"/>
            <p:cNvSpPr txBox="true"/>
            <p:nvPr/>
          </p:nvSpPr>
          <p:spPr>
            <a:xfrm>
              <a:off x="0" y="-38100"/>
              <a:ext cx="1968965" cy="265784"/>
            </a:xfrm>
            <a:prstGeom prst="rect">
              <a:avLst/>
            </a:prstGeom>
          </p:spPr>
          <p:txBody>
            <a:bodyPr anchor="ctr" rtlCol="false" tIns="254000" lIns="254000" bIns="254000" rIns="254000"/>
            <a:lstStyle/>
            <a:p>
              <a:pPr algn="l">
                <a:lnSpc>
                  <a:spcPts val="2799"/>
                </a:lnSpc>
              </a:pPr>
              <a:r>
                <a:rPr lang="en-US" sz="1999">
                  <a:solidFill>
                    <a:srgbClr val="E5E1DA"/>
                  </a:solidFill>
                  <a:latin typeface="Lato"/>
                  <a:ea typeface="Lato"/>
                  <a:cs typeface="Lato"/>
                  <a:sym typeface="Lato"/>
                </a:rPr>
                <a:t>B. 99.828% Legitimate Transaction </a:t>
              </a:r>
            </a:p>
          </p:txBody>
        </p:sp>
      </p:gr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5400000">
            <a:off x="4438636" y="4152705"/>
            <a:ext cx="8729104" cy="681625"/>
            <a:chOff x="0" y="0"/>
            <a:chExt cx="2299023" cy="179523"/>
          </a:xfrm>
        </p:grpSpPr>
        <p:sp>
          <p:nvSpPr>
            <p:cNvPr name="Freeform 3" id="3"/>
            <p:cNvSpPr/>
            <p:nvPr/>
          </p:nvSpPr>
          <p:spPr>
            <a:xfrm flipH="false" flipV="false" rot="0">
              <a:off x="0" y="0"/>
              <a:ext cx="2299023" cy="179523"/>
            </a:xfrm>
            <a:custGeom>
              <a:avLst/>
              <a:gdLst/>
              <a:ahLst/>
              <a:cxnLst/>
              <a:rect r="r" b="b" t="t" l="l"/>
              <a:pathLst>
                <a:path h="179523" w="2299023">
                  <a:moveTo>
                    <a:pt x="56762" y="0"/>
                  </a:moveTo>
                  <a:lnTo>
                    <a:pt x="2242261" y="0"/>
                  </a:lnTo>
                  <a:cubicBezTo>
                    <a:pt x="2257315" y="0"/>
                    <a:pt x="2271753" y="5980"/>
                    <a:pt x="2282398" y="16625"/>
                  </a:cubicBezTo>
                  <a:cubicBezTo>
                    <a:pt x="2293043" y="27270"/>
                    <a:pt x="2299023" y="41708"/>
                    <a:pt x="2299023" y="56762"/>
                  </a:cubicBezTo>
                  <a:lnTo>
                    <a:pt x="2299023" y="122760"/>
                  </a:lnTo>
                  <a:cubicBezTo>
                    <a:pt x="2299023" y="137815"/>
                    <a:pt x="2293043" y="152252"/>
                    <a:pt x="2282398" y="162897"/>
                  </a:cubicBezTo>
                  <a:cubicBezTo>
                    <a:pt x="2271753" y="173542"/>
                    <a:pt x="2257315" y="179523"/>
                    <a:pt x="2242261" y="179523"/>
                  </a:cubicBezTo>
                  <a:lnTo>
                    <a:pt x="56762" y="179523"/>
                  </a:lnTo>
                  <a:cubicBezTo>
                    <a:pt x="41708" y="179523"/>
                    <a:pt x="27270" y="173542"/>
                    <a:pt x="16625" y="162897"/>
                  </a:cubicBezTo>
                  <a:cubicBezTo>
                    <a:pt x="5980" y="152252"/>
                    <a:pt x="0" y="137815"/>
                    <a:pt x="0" y="122760"/>
                  </a:cubicBezTo>
                  <a:lnTo>
                    <a:pt x="0" y="56762"/>
                  </a:lnTo>
                  <a:cubicBezTo>
                    <a:pt x="0" y="41708"/>
                    <a:pt x="5980" y="27270"/>
                    <a:pt x="16625" y="16625"/>
                  </a:cubicBezTo>
                  <a:cubicBezTo>
                    <a:pt x="27270" y="5980"/>
                    <a:pt x="41708" y="0"/>
                    <a:pt x="56762" y="0"/>
                  </a:cubicBezTo>
                  <a:close/>
                </a:path>
              </a:pathLst>
            </a:custGeom>
            <a:solidFill>
              <a:srgbClr val="000000">
                <a:alpha val="0"/>
              </a:srgbClr>
            </a:solidFill>
            <a:ln w="38100" cap="rnd">
              <a:solidFill>
                <a:srgbClr val="E5E1DA"/>
              </a:solidFill>
              <a:prstDash val="solid"/>
              <a:round/>
            </a:ln>
          </p:spPr>
        </p:sp>
        <p:sp>
          <p:nvSpPr>
            <p:cNvPr name="TextBox 4" id="4"/>
            <p:cNvSpPr txBox="true"/>
            <p:nvPr/>
          </p:nvSpPr>
          <p:spPr>
            <a:xfrm>
              <a:off x="0" y="-38100"/>
              <a:ext cx="2299023" cy="217623"/>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8574588" y="276800"/>
            <a:ext cx="457200" cy="460655"/>
          </a:xfrm>
          <a:custGeom>
            <a:avLst/>
            <a:gdLst/>
            <a:ahLst/>
            <a:cxnLst/>
            <a:rect r="r" b="b" t="t" l="l"/>
            <a:pathLst>
              <a:path h="460655" w="457200">
                <a:moveTo>
                  <a:pt x="0" y="0"/>
                </a:moveTo>
                <a:lnTo>
                  <a:pt x="457200" y="0"/>
                </a:lnTo>
                <a:lnTo>
                  <a:pt x="457200" y="460655"/>
                </a:lnTo>
                <a:lnTo>
                  <a:pt x="0" y="460655"/>
                </a:lnTo>
                <a:lnTo>
                  <a:pt x="0" y="0"/>
                </a:lnTo>
                <a:close/>
              </a:path>
            </a:pathLst>
          </a:custGeom>
          <a:blipFill>
            <a:blip r:embed="rId2"/>
            <a:stretch>
              <a:fillRect l="0" t="0" r="0" b="0"/>
            </a:stretch>
          </a:blipFill>
        </p:spPr>
      </p:sp>
      <p:sp>
        <p:nvSpPr>
          <p:cNvPr name="Freeform 6" id="6"/>
          <p:cNvSpPr/>
          <p:nvPr/>
        </p:nvSpPr>
        <p:spPr>
          <a:xfrm flipH="false" flipV="false" rot="0">
            <a:off x="8574588" y="3360058"/>
            <a:ext cx="457200" cy="460655"/>
          </a:xfrm>
          <a:custGeom>
            <a:avLst/>
            <a:gdLst/>
            <a:ahLst/>
            <a:cxnLst/>
            <a:rect r="r" b="b" t="t" l="l"/>
            <a:pathLst>
              <a:path h="460655" w="457200">
                <a:moveTo>
                  <a:pt x="0" y="0"/>
                </a:moveTo>
                <a:lnTo>
                  <a:pt x="457200" y="0"/>
                </a:lnTo>
                <a:lnTo>
                  <a:pt x="457200" y="460655"/>
                </a:lnTo>
                <a:lnTo>
                  <a:pt x="0" y="460655"/>
                </a:lnTo>
                <a:lnTo>
                  <a:pt x="0" y="0"/>
                </a:lnTo>
                <a:close/>
              </a:path>
            </a:pathLst>
          </a:custGeom>
          <a:blipFill>
            <a:blip r:embed="rId2"/>
            <a:stretch>
              <a:fillRect l="0" t="0" r="0" b="0"/>
            </a:stretch>
          </a:blipFill>
        </p:spPr>
      </p:sp>
      <p:sp>
        <p:nvSpPr>
          <p:cNvPr name="Freeform 7" id="7"/>
          <p:cNvSpPr/>
          <p:nvPr/>
        </p:nvSpPr>
        <p:spPr>
          <a:xfrm flipH="false" flipV="false" rot="0">
            <a:off x="8574588" y="6855577"/>
            <a:ext cx="457200" cy="460655"/>
          </a:xfrm>
          <a:custGeom>
            <a:avLst/>
            <a:gdLst/>
            <a:ahLst/>
            <a:cxnLst/>
            <a:rect r="r" b="b" t="t" l="l"/>
            <a:pathLst>
              <a:path h="460655" w="457200">
                <a:moveTo>
                  <a:pt x="0" y="0"/>
                </a:moveTo>
                <a:lnTo>
                  <a:pt x="457200" y="0"/>
                </a:lnTo>
                <a:lnTo>
                  <a:pt x="457200" y="460655"/>
                </a:lnTo>
                <a:lnTo>
                  <a:pt x="0" y="460655"/>
                </a:lnTo>
                <a:lnTo>
                  <a:pt x="0" y="0"/>
                </a:lnTo>
                <a:close/>
              </a:path>
            </a:pathLst>
          </a:custGeom>
          <a:blipFill>
            <a:blip r:embed="rId2"/>
            <a:stretch>
              <a:fillRect l="0" t="0" r="0" b="0"/>
            </a:stretch>
          </a:blipFill>
        </p:spPr>
      </p:sp>
      <p:sp>
        <p:nvSpPr>
          <p:cNvPr name="Freeform 8" id="8"/>
          <p:cNvSpPr/>
          <p:nvPr/>
        </p:nvSpPr>
        <p:spPr>
          <a:xfrm flipH="false" flipV="false" rot="0">
            <a:off x="1028700" y="8361880"/>
            <a:ext cx="896420" cy="896420"/>
          </a:xfrm>
          <a:custGeom>
            <a:avLst/>
            <a:gdLst/>
            <a:ahLst/>
            <a:cxnLst/>
            <a:rect r="r" b="b" t="t" l="l"/>
            <a:pathLst>
              <a:path h="896420" w="896420">
                <a:moveTo>
                  <a:pt x="0" y="0"/>
                </a:moveTo>
                <a:lnTo>
                  <a:pt x="896420" y="0"/>
                </a:lnTo>
                <a:lnTo>
                  <a:pt x="896420" y="896420"/>
                </a:lnTo>
                <a:lnTo>
                  <a:pt x="0" y="89642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9" id="9"/>
          <p:cNvSpPr/>
          <p:nvPr/>
        </p:nvSpPr>
        <p:spPr>
          <a:xfrm flipH="false" flipV="false" rot="10435729">
            <a:off x="-696093" y="-3780464"/>
            <a:ext cx="7951775" cy="8527373"/>
          </a:xfrm>
          <a:custGeom>
            <a:avLst/>
            <a:gdLst/>
            <a:ahLst/>
            <a:cxnLst/>
            <a:rect r="r" b="b" t="t" l="l"/>
            <a:pathLst>
              <a:path h="8527373" w="7951775">
                <a:moveTo>
                  <a:pt x="0" y="0"/>
                </a:moveTo>
                <a:lnTo>
                  <a:pt x="7951775" y="0"/>
                </a:lnTo>
                <a:lnTo>
                  <a:pt x="7951775" y="8527373"/>
                </a:lnTo>
                <a:lnTo>
                  <a:pt x="0" y="8527373"/>
                </a:lnTo>
                <a:lnTo>
                  <a:pt x="0" y="0"/>
                </a:lnTo>
                <a:close/>
              </a:path>
            </a:pathLst>
          </a:custGeom>
          <a:blipFill>
            <a:blip r:embed="rId5"/>
            <a:stretch>
              <a:fillRect l="0" t="0" r="0" b="0"/>
            </a:stretch>
          </a:blipFill>
        </p:spPr>
      </p:sp>
      <p:sp>
        <p:nvSpPr>
          <p:cNvPr name="TextBox 10" id="10"/>
          <p:cNvSpPr txBox="true"/>
          <p:nvPr/>
        </p:nvSpPr>
        <p:spPr>
          <a:xfrm rot="0">
            <a:off x="9798106" y="219650"/>
            <a:ext cx="5199649" cy="431800"/>
          </a:xfrm>
          <a:prstGeom prst="rect">
            <a:avLst/>
          </a:prstGeom>
        </p:spPr>
        <p:txBody>
          <a:bodyPr anchor="t" rtlCol="false" tIns="0" lIns="0" bIns="0" rIns="0">
            <a:spAutoFit/>
          </a:bodyPr>
          <a:lstStyle/>
          <a:p>
            <a:pPr algn="l">
              <a:lnSpc>
                <a:spcPts val="3500"/>
              </a:lnSpc>
              <a:spcBef>
                <a:spcPct val="0"/>
              </a:spcBef>
            </a:pPr>
            <a:r>
              <a:rPr lang="en-US" b="true" sz="2500">
                <a:solidFill>
                  <a:srgbClr val="FFD944"/>
                </a:solidFill>
                <a:latin typeface="Lato Bold"/>
                <a:ea typeface="Lato Bold"/>
                <a:cs typeface="Lato Bold"/>
                <a:sym typeface="Lato Bold"/>
              </a:rPr>
              <a:t>Checking for Null Values</a:t>
            </a:r>
          </a:p>
        </p:txBody>
      </p:sp>
      <p:sp>
        <p:nvSpPr>
          <p:cNvPr name="TextBox 11" id="11"/>
          <p:cNvSpPr txBox="true"/>
          <p:nvPr/>
        </p:nvSpPr>
        <p:spPr>
          <a:xfrm rot="0">
            <a:off x="9798106" y="981962"/>
            <a:ext cx="7461194" cy="1851660"/>
          </a:xfrm>
          <a:prstGeom prst="rect">
            <a:avLst/>
          </a:prstGeom>
        </p:spPr>
        <p:txBody>
          <a:bodyPr anchor="t" rtlCol="false" tIns="0" lIns="0" bIns="0" rIns="0">
            <a:spAutoFit/>
          </a:bodyPr>
          <a:lstStyle/>
          <a:p>
            <a:pPr algn="l">
              <a:lnSpc>
                <a:spcPts val="2940"/>
              </a:lnSpc>
            </a:pPr>
            <a:r>
              <a:rPr lang="en-US" sz="2100">
                <a:solidFill>
                  <a:srgbClr val="E5E1DA"/>
                </a:solidFill>
                <a:latin typeface="Lato"/>
                <a:ea typeface="Lato"/>
                <a:cs typeface="Lato"/>
                <a:sym typeface="Lato"/>
              </a:rPr>
              <a:t>The first step was to check for any null or missing values in the dataset. Ensuring a complete dataset is critical for accurate model training, and any missing data was either filled or discarded accordingly.</a:t>
            </a:r>
          </a:p>
          <a:p>
            <a:pPr algn="l">
              <a:lnSpc>
                <a:spcPts val="2940"/>
              </a:lnSpc>
              <a:spcBef>
                <a:spcPct val="0"/>
              </a:spcBef>
            </a:pPr>
          </a:p>
        </p:txBody>
      </p:sp>
      <p:sp>
        <p:nvSpPr>
          <p:cNvPr name="TextBox 12" id="12"/>
          <p:cNvSpPr txBox="true"/>
          <p:nvPr/>
        </p:nvSpPr>
        <p:spPr>
          <a:xfrm rot="0">
            <a:off x="1028700" y="6059170"/>
            <a:ext cx="6417959" cy="923925"/>
          </a:xfrm>
          <a:prstGeom prst="rect">
            <a:avLst/>
          </a:prstGeom>
        </p:spPr>
        <p:txBody>
          <a:bodyPr anchor="t" rtlCol="false" tIns="0" lIns="0" bIns="0" rIns="0">
            <a:spAutoFit/>
          </a:bodyPr>
          <a:lstStyle/>
          <a:p>
            <a:pPr algn="l">
              <a:lnSpc>
                <a:spcPts val="6600"/>
              </a:lnSpc>
            </a:pPr>
            <a:r>
              <a:rPr lang="en-US" sz="6000" b="true">
                <a:solidFill>
                  <a:srgbClr val="FBF9F1"/>
                </a:solidFill>
                <a:latin typeface="Poppins Bold"/>
                <a:ea typeface="Poppins Bold"/>
                <a:cs typeface="Poppins Bold"/>
                <a:sym typeface="Poppins Bold"/>
              </a:rPr>
              <a:t>DATA</a:t>
            </a:r>
          </a:p>
          <a:p>
            <a:pPr algn="l">
              <a:lnSpc>
                <a:spcPts val="6600"/>
              </a:lnSpc>
            </a:pPr>
            <a:r>
              <a:rPr lang="en-US" sz="6000" b="true">
                <a:solidFill>
                  <a:srgbClr val="FBF9F1"/>
                </a:solidFill>
                <a:latin typeface="Poppins Bold"/>
                <a:ea typeface="Poppins Bold"/>
                <a:cs typeface="Poppins Bold"/>
                <a:sym typeface="Poppins Bold"/>
              </a:rPr>
              <a:t>PREPROCESSING</a:t>
            </a:r>
          </a:p>
        </p:txBody>
      </p:sp>
      <p:sp>
        <p:nvSpPr>
          <p:cNvPr name="TextBox 13" id="13"/>
          <p:cNvSpPr txBox="true"/>
          <p:nvPr/>
        </p:nvSpPr>
        <p:spPr>
          <a:xfrm rot="0">
            <a:off x="9798106" y="3345911"/>
            <a:ext cx="5199649" cy="431800"/>
          </a:xfrm>
          <a:prstGeom prst="rect">
            <a:avLst/>
          </a:prstGeom>
        </p:spPr>
        <p:txBody>
          <a:bodyPr anchor="t" rtlCol="false" tIns="0" lIns="0" bIns="0" rIns="0">
            <a:spAutoFit/>
          </a:bodyPr>
          <a:lstStyle/>
          <a:p>
            <a:pPr algn="l">
              <a:lnSpc>
                <a:spcPts val="3500"/>
              </a:lnSpc>
              <a:spcBef>
                <a:spcPct val="0"/>
              </a:spcBef>
            </a:pPr>
            <a:r>
              <a:rPr lang="en-US" b="true" sz="2500">
                <a:solidFill>
                  <a:srgbClr val="FFD944"/>
                </a:solidFill>
                <a:latin typeface="Lato Bold"/>
                <a:ea typeface="Lato Bold"/>
                <a:cs typeface="Lato Bold"/>
                <a:sym typeface="Lato Bold"/>
              </a:rPr>
              <a:t>Checking Class Imbalance</a:t>
            </a:r>
          </a:p>
        </p:txBody>
      </p:sp>
      <p:sp>
        <p:nvSpPr>
          <p:cNvPr name="TextBox 14" id="14"/>
          <p:cNvSpPr txBox="true"/>
          <p:nvPr/>
        </p:nvSpPr>
        <p:spPr>
          <a:xfrm rot="0">
            <a:off x="9798106" y="4106006"/>
            <a:ext cx="7461194" cy="2966085"/>
          </a:xfrm>
          <a:prstGeom prst="rect">
            <a:avLst/>
          </a:prstGeom>
        </p:spPr>
        <p:txBody>
          <a:bodyPr anchor="t" rtlCol="false" tIns="0" lIns="0" bIns="0" rIns="0">
            <a:spAutoFit/>
          </a:bodyPr>
          <a:lstStyle/>
          <a:p>
            <a:pPr algn="l">
              <a:lnSpc>
                <a:spcPts val="2940"/>
              </a:lnSpc>
            </a:pPr>
            <a:r>
              <a:rPr lang="en-US" sz="2100">
                <a:solidFill>
                  <a:srgbClr val="E5E1DA"/>
                </a:solidFill>
                <a:latin typeface="Lato"/>
                <a:ea typeface="Lato"/>
                <a:cs typeface="Lato"/>
                <a:sym typeface="Lato"/>
              </a:rPr>
              <a:t>A key challenge in this problem is the </a:t>
            </a:r>
            <a:r>
              <a:rPr lang="en-US" sz="2100" b="true">
                <a:solidFill>
                  <a:srgbClr val="FFFFFF"/>
                </a:solidFill>
                <a:latin typeface="Lato Bold"/>
                <a:ea typeface="Lato Bold"/>
                <a:cs typeface="Lato Bold"/>
                <a:sym typeface="Lato Bold"/>
              </a:rPr>
              <a:t>imbalance </a:t>
            </a:r>
            <a:r>
              <a:rPr lang="en-US" sz="2100">
                <a:solidFill>
                  <a:srgbClr val="E5E1DA"/>
                </a:solidFill>
                <a:latin typeface="Lato"/>
                <a:ea typeface="Lato"/>
                <a:cs typeface="Lato"/>
                <a:sym typeface="Lato"/>
              </a:rPr>
              <a:t>between fraud and non-fraud transactions. Upon visualizing the class distribution, it was confirmed that the dataset had a </a:t>
            </a:r>
            <a:r>
              <a:rPr lang="en-US" sz="2100" b="true">
                <a:solidFill>
                  <a:srgbClr val="FFFFFF"/>
                </a:solidFill>
                <a:latin typeface="Lato Bold"/>
                <a:ea typeface="Lato Bold"/>
                <a:cs typeface="Lato Bold"/>
                <a:sym typeface="Lato Bold"/>
              </a:rPr>
              <a:t>significant imbalance</a:t>
            </a:r>
            <a:r>
              <a:rPr lang="en-US" sz="2100">
                <a:solidFill>
                  <a:srgbClr val="E5E1DA"/>
                </a:solidFill>
                <a:latin typeface="Lato"/>
                <a:ea typeface="Lato"/>
                <a:cs typeface="Lato"/>
                <a:sym typeface="Lato"/>
              </a:rPr>
              <a:t>, with only </a:t>
            </a:r>
            <a:r>
              <a:rPr lang="en-US" sz="2100" b="true">
                <a:solidFill>
                  <a:srgbClr val="FFFFFF"/>
                </a:solidFill>
                <a:latin typeface="Lato Bold"/>
                <a:ea typeface="Lato Bold"/>
                <a:cs typeface="Lato Bold"/>
                <a:sym typeface="Lato Bold"/>
              </a:rPr>
              <a:t>492</a:t>
            </a:r>
            <a:r>
              <a:rPr lang="en-US" sz="2100">
                <a:solidFill>
                  <a:srgbClr val="E5E1DA"/>
                </a:solidFill>
                <a:latin typeface="Lato"/>
                <a:ea typeface="Lato"/>
                <a:cs typeface="Lato"/>
                <a:sym typeface="Lato"/>
              </a:rPr>
              <a:t> fraud cases compared to over </a:t>
            </a:r>
            <a:r>
              <a:rPr lang="en-US" sz="2100" b="true">
                <a:solidFill>
                  <a:srgbClr val="FFFFFF"/>
                </a:solidFill>
                <a:latin typeface="Lato Bold"/>
                <a:ea typeface="Lato Bold"/>
                <a:cs typeface="Lato Bold"/>
                <a:sym typeface="Lato Bold"/>
              </a:rPr>
              <a:t>200,000 non-fraud cases</a:t>
            </a:r>
            <a:r>
              <a:rPr lang="en-US" sz="2100">
                <a:solidFill>
                  <a:srgbClr val="E5E1DA"/>
                </a:solidFill>
                <a:latin typeface="Lato"/>
                <a:ea typeface="Lato"/>
                <a:cs typeface="Lato"/>
                <a:sym typeface="Lato"/>
              </a:rPr>
              <a:t>. This imbalance would result in </a:t>
            </a:r>
            <a:r>
              <a:rPr lang="en-US" sz="2100" b="true">
                <a:solidFill>
                  <a:srgbClr val="FFFFFF"/>
                </a:solidFill>
                <a:latin typeface="Lato Bold"/>
                <a:ea typeface="Lato Bold"/>
                <a:cs typeface="Lato Bold"/>
                <a:sym typeface="Lato Bold"/>
              </a:rPr>
              <a:t>bias </a:t>
            </a:r>
            <a:r>
              <a:rPr lang="en-US" sz="2100">
                <a:solidFill>
                  <a:srgbClr val="E5E1DA"/>
                </a:solidFill>
                <a:latin typeface="Lato"/>
                <a:ea typeface="Lato"/>
                <a:cs typeface="Lato"/>
                <a:sym typeface="Lato"/>
              </a:rPr>
              <a:t>and insufficient training for fraud detection, so addressing it was crucial.</a:t>
            </a:r>
          </a:p>
          <a:p>
            <a:pPr algn="l">
              <a:lnSpc>
                <a:spcPts val="2940"/>
              </a:lnSpc>
              <a:spcBef>
                <a:spcPct val="0"/>
              </a:spcBef>
            </a:pPr>
          </a:p>
        </p:txBody>
      </p:sp>
      <p:sp>
        <p:nvSpPr>
          <p:cNvPr name="TextBox 15" id="15"/>
          <p:cNvSpPr txBox="true"/>
          <p:nvPr/>
        </p:nvSpPr>
        <p:spPr>
          <a:xfrm rot="0">
            <a:off x="9798106" y="6841430"/>
            <a:ext cx="5199649" cy="431800"/>
          </a:xfrm>
          <a:prstGeom prst="rect">
            <a:avLst/>
          </a:prstGeom>
        </p:spPr>
        <p:txBody>
          <a:bodyPr anchor="t" rtlCol="false" tIns="0" lIns="0" bIns="0" rIns="0">
            <a:spAutoFit/>
          </a:bodyPr>
          <a:lstStyle/>
          <a:p>
            <a:pPr algn="l">
              <a:lnSpc>
                <a:spcPts val="3500"/>
              </a:lnSpc>
              <a:spcBef>
                <a:spcPct val="0"/>
              </a:spcBef>
            </a:pPr>
            <a:r>
              <a:rPr lang="en-US" b="true" sz="2500">
                <a:solidFill>
                  <a:srgbClr val="FFD944"/>
                </a:solidFill>
                <a:latin typeface="Lato Bold"/>
                <a:ea typeface="Lato Bold"/>
                <a:cs typeface="Lato Bold"/>
                <a:sym typeface="Lato Bold"/>
              </a:rPr>
              <a:t>Feature Scaling</a:t>
            </a:r>
          </a:p>
        </p:txBody>
      </p:sp>
      <p:sp>
        <p:nvSpPr>
          <p:cNvPr name="TextBox 16" id="16"/>
          <p:cNvSpPr txBox="true"/>
          <p:nvPr/>
        </p:nvSpPr>
        <p:spPr>
          <a:xfrm rot="0">
            <a:off x="9798106" y="7601525"/>
            <a:ext cx="7461194" cy="2594610"/>
          </a:xfrm>
          <a:prstGeom prst="rect">
            <a:avLst/>
          </a:prstGeom>
        </p:spPr>
        <p:txBody>
          <a:bodyPr anchor="t" rtlCol="false" tIns="0" lIns="0" bIns="0" rIns="0">
            <a:spAutoFit/>
          </a:bodyPr>
          <a:lstStyle/>
          <a:p>
            <a:pPr algn="l">
              <a:lnSpc>
                <a:spcPts val="2940"/>
              </a:lnSpc>
            </a:pPr>
            <a:r>
              <a:rPr lang="en-US" sz="2100">
                <a:solidFill>
                  <a:srgbClr val="E5E1DA"/>
                </a:solidFill>
                <a:latin typeface="Lato"/>
                <a:ea typeface="Lato"/>
                <a:cs typeface="Lato"/>
                <a:sym typeface="Lato"/>
              </a:rPr>
              <a:t>To normalize the data, we used a Standard Scaler. A Min-Max scaler was deemed unsuitable due to the high dimensionality of the dataset, as many features contained outliers. Given that Principal Component Analysis (PCA) had already been applied to reduce dimensionality, the standard scaling helped stabilize the feature ranges for more effective learning.</a:t>
            </a:r>
          </a:p>
          <a:p>
            <a:pPr algn="l">
              <a:lnSpc>
                <a:spcPts val="2940"/>
              </a:lnSpc>
              <a:spcBef>
                <a:spcPct val="0"/>
              </a:spcBef>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6114327" y="1965021"/>
            <a:ext cx="5753047" cy="6356958"/>
          </a:xfrm>
          <a:custGeom>
            <a:avLst/>
            <a:gdLst/>
            <a:ahLst/>
            <a:cxnLst/>
            <a:rect r="r" b="b" t="t" l="l"/>
            <a:pathLst>
              <a:path h="6356958" w="5753047">
                <a:moveTo>
                  <a:pt x="0" y="0"/>
                </a:moveTo>
                <a:lnTo>
                  <a:pt x="5753047" y="0"/>
                </a:lnTo>
                <a:lnTo>
                  <a:pt x="5753047" y="6356958"/>
                </a:lnTo>
                <a:lnTo>
                  <a:pt x="0" y="6356958"/>
                </a:lnTo>
                <a:lnTo>
                  <a:pt x="0" y="0"/>
                </a:lnTo>
                <a:close/>
              </a:path>
            </a:pathLst>
          </a:custGeom>
          <a:blipFill>
            <a:blip r:embed="rId2"/>
            <a:stretch>
              <a:fillRect l="0" t="0" r="0" b="0"/>
            </a:stretch>
          </a:blipFill>
        </p:spPr>
      </p:sp>
      <p:sp>
        <p:nvSpPr>
          <p:cNvPr name="Freeform 3" id="3"/>
          <p:cNvSpPr/>
          <p:nvPr/>
        </p:nvSpPr>
        <p:spPr>
          <a:xfrm flipH="false" flipV="false" rot="0">
            <a:off x="544604" y="1965021"/>
            <a:ext cx="5125298" cy="6356958"/>
          </a:xfrm>
          <a:custGeom>
            <a:avLst/>
            <a:gdLst/>
            <a:ahLst/>
            <a:cxnLst/>
            <a:rect r="r" b="b" t="t" l="l"/>
            <a:pathLst>
              <a:path h="6356958" w="5125298">
                <a:moveTo>
                  <a:pt x="0" y="0"/>
                </a:moveTo>
                <a:lnTo>
                  <a:pt x="5125297" y="0"/>
                </a:lnTo>
                <a:lnTo>
                  <a:pt x="5125297" y="6356958"/>
                </a:lnTo>
                <a:lnTo>
                  <a:pt x="0" y="6356958"/>
                </a:lnTo>
                <a:lnTo>
                  <a:pt x="0" y="0"/>
                </a:lnTo>
                <a:close/>
              </a:path>
            </a:pathLst>
          </a:custGeom>
          <a:blipFill>
            <a:blip r:embed="rId3"/>
            <a:stretch>
              <a:fillRect l="0" t="0" r="0" b="0"/>
            </a:stretch>
          </a:blipFill>
        </p:spPr>
      </p:sp>
      <p:sp>
        <p:nvSpPr>
          <p:cNvPr name="Freeform 4" id="4"/>
          <p:cNvSpPr/>
          <p:nvPr/>
        </p:nvSpPr>
        <p:spPr>
          <a:xfrm flipH="false" flipV="false" rot="0">
            <a:off x="12311801" y="1965021"/>
            <a:ext cx="5512274" cy="6150891"/>
          </a:xfrm>
          <a:custGeom>
            <a:avLst/>
            <a:gdLst/>
            <a:ahLst/>
            <a:cxnLst/>
            <a:rect r="r" b="b" t="t" l="l"/>
            <a:pathLst>
              <a:path h="6150891" w="5512274">
                <a:moveTo>
                  <a:pt x="0" y="0"/>
                </a:moveTo>
                <a:lnTo>
                  <a:pt x="5512273" y="0"/>
                </a:lnTo>
                <a:lnTo>
                  <a:pt x="5512273" y="6150891"/>
                </a:lnTo>
                <a:lnTo>
                  <a:pt x="0" y="6150891"/>
                </a:lnTo>
                <a:lnTo>
                  <a:pt x="0" y="0"/>
                </a:lnTo>
                <a:close/>
              </a:path>
            </a:pathLst>
          </a:custGeom>
          <a:blipFill>
            <a:blip r:embed="rId4"/>
            <a:stretch>
              <a:fillRect l="-4214" t="0" r="-116746" b="0"/>
            </a:stretch>
          </a:blipFill>
        </p:spPr>
      </p:sp>
      <p:sp>
        <p:nvSpPr>
          <p:cNvPr name="Freeform 5" id="5"/>
          <p:cNvSpPr/>
          <p:nvPr/>
        </p:nvSpPr>
        <p:spPr>
          <a:xfrm flipH="false" flipV="false" rot="0">
            <a:off x="5712228" y="8914693"/>
            <a:ext cx="402099" cy="402099"/>
          </a:xfrm>
          <a:custGeom>
            <a:avLst/>
            <a:gdLst/>
            <a:ahLst/>
            <a:cxnLst/>
            <a:rect r="r" b="b" t="t" l="l"/>
            <a:pathLst>
              <a:path h="402099" w="402099">
                <a:moveTo>
                  <a:pt x="0" y="0"/>
                </a:moveTo>
                <a:lnTo>
                  <a:pt x="402099" y="0"/>
                </a:lnTo>
                <a:lnTo>
                  <a:pt x="402099" y="402099"/>
                </a:lnTo>
                <a:lnTo>
                  <a:pt x="0" y="402099"/>
                </a:lnTo>
                <a:lnTo>
                  <a:pt x="0" y="0"/>
                </a:lnTo>
                <a:close/>
              </a:path>
            </a:pathLst>
          </a:custGeom>
          <a:blipFill>
            <a:blip r:embed="rId5"/>
            <a:stretch>
              <a:fillRect l="0" t="0" r="0" b="0"/>
            </a:stretch>
          </a:blipFill>
        </p:spPr>
      </p:sp>
      <p:grpSp>
        <p:nvGrpSpPr>
          <p:cNvPr name="Group 6" id="6"/>
          <p:cNvGrpSpPr/>
          <p:nvPr/>
        </p:nvGrpSpPr>
        <p:grpSpPr>
          <a:xfrm rot="0">
            <a:off x="2487011" y="574848"/>
            <a:ext cx="1240483" cy="1240483"/>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6200" cap="sq">
              <a:solidFill>
                <a:srgbClr val="FFFFFF"/>
              </a:solidFill>
              <a:prstDash val="solid"/>
              <a:miter/>
            </a:ln>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9" id="9"/>
          <p:cNvSpPr txBox="true"/>
          <p:nvPr/>
        </p:nvSpPr>
        <p:spPr>
          <a:xfrm rot="0">
            <a:off x="870670" y="8935085"/>
            <a:ext cx="4799290" cy="323215"/>
          </a:xfrm>
          <a:prstGeom prst="rect">
            <a:avLst/>
          </a:prstGeom>
        </p:spPr>
        <p:txBody>
          <a:bodyPr anchor="t" rtlCol="false" tIns="0" lIns="0" bIns="0" rIns="0">
            <a:spAutoFit/>
          </a:bodyPr>
          <a:lstStyle/>
          <a:p>
            <a:pPr algn="ctr">
              <a:lnSpc>
                <a:spcPts val="2659"/>
              </a:lnSpc>
              <a:spcBef>
                <a:spcPct val="0"/>
              </a:spcBef>
            </a:pPr>
            <a:r>
              <a:rPr lang="en-US" sz="1899">
                <a:solidFill>
                  <a:srgbClr val="FFFFFF"/>
                </a:solidFill>
                <a:latin typeface="Lato"/>
                <a:ea typeface="Lato"/>
                <a:cs typeface="Lato"/>
                <a:sym typeface="Lato"/>
              </a:rPr>
              <a:t>Check the preprocessing notebook from </a:t>
            </a:r>
            <a:r>
              <a:rPr lang="en-US" sz="1899" u="sng">
                <a:solidFill>
                  <a:srgbClr val="FFF78A"/>
                </a:solidFill>
                <a:latin typeface="Lato"/>
                <a:ea typeface="Lato"/>
                <a:cs typeface="Lato"/>
                <a:sym typeface="Lato"/>
                <a:hlinkClick r:id="rId6" tooltip="https://github.com/Sarah627/Credit-Card-Fraud-Detection/blob/main/DataPrepreocessing.ipynb"/>
              </a:rPr>
              <a:t>here</a:t>
            </a:r>
          </a:p>
        </p:txBody>
      </p:sp>
      <p:grpSp>
        <p:nvGrpSpPr>
          <p:cNvPr name="Group 10" id="10"/>
          <p:cNvGrpSpPr/>
          <p:nvPr/>
        </p:nvGrpSpPr>
        <p:grpSpPr>
          <a:xfrm rot="0">
            <a:off x="8065324" y="574848"/>
            <a:ext cx="1240483" cy="1240483"/>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6200" cap="sq">
              <a:solidFill>
                <a:srgbClr val="FFFFFF"/>
              </a:solidFill>
              <a:prstDash val="solid"/>
              <a:miter/>
            </a:ln>
          </p:spPr>
        </p:sp>
        <p:sp>
          <p:nvSpPr>
            <p:cNvPr name="TextBox 12" id="12"/>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3" id="13"/>
          <p:cNvGrpSpPr/>
          <p:nvPr/>
        </p:nvGrpSpPr>
        <p:grpSpPr>
          <a:xfrm rot="0">
            <a:off x="14289099" y="574848"/>
            <a:ext cx="1240483" cy="1240483"/>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6200" cap="sq">
              <a:solidFill>
                <a:srgbClr val="FFFFFF"/>
              </a:solidFill>
              <a:prstDash val="solid"/>
              <a:miter/>
            </a:ln>
          </p:spPr>
        </p:sp>
        <p:sp>
          <p:nvSpPr>
            <p:cNvPr name="TextBox 15" id="15"/>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16" id="16"/>
          <p:cNvSpPr txBox="true"/>
          <p:nvPr/>
        </p:nvSpPr>
        <p:spPr>
          <a:xfrm rot="0">
            <a:off x="2960872" y="791229"/>
            <a:ext cx="309443" cy="721997"/>
          </a:xfrm>
          <a:prstGeom prst="rect">
            <a:avLst/>
          </a:prstGeom>
        </p:spPr>
        <p:txBody>
          <a:bodyPr anchor="t" rtlCol="false" tIns="0" lIns="0" bIns="0" rIns="0">
            <a:spAutoFit/>
          </a:bodyPr>
          <a:lstStyle/>
          <a:p>
            <a:pPr algn="ctr">
              <a:lnSpc>
                <a:spcPts val="5879"/>
              </a:lnSpc>
              <a:spcBef>
                <a:spcPct val="0"/>
              </a:spcBef>
            </a:pPr>
            <a:r>
              <a:rPr lang="en-US" sz="4199">
                <a:solidFill>
                  <a:srgbClr val="FFFFFF"/>
                </a:solidFill>
                <a:latin typeface="Lato"/>
                <a:ea typeface="Lato"/>
                <a:cs typeface="Lato"/>
                <a:sym typeface="Lato"/>
              </a:rPr>
              <a:t>1</a:t>
            </a:r>
          </a:p>
        </p:txBody>
      </p:sp>
      <p:sp>
        <p:nvSpPr>
          <p:cNvPr name="TextBox 17" id="17"/>
          <p:cNvSpPr txBox="true"/>
          <p:nvPr/>
        </p:nvSpPr>
        <p:spPr>
          <a:xfrm rot="0">
            <a:off x="8530844" y="791229"/>
            <a:ext cx="309443" cy="721997"/>
          </a:xfrm>
          <a:prstGeom prst="rect">
            <a:avLst/>
          </a:prstGeom>
        </p:spPr>
        <p:txBody>
          <a:bodyPr anchor="t" rtlCol="false" tIns="0" lIns="0" bIns="0" rIns="0">
            <a:spAutoFit/>
          </a:bodyPr>
          <a:lstStyle/>
          <a:p>
            <a:pPr algn="ctr">
              <a:lnSpc>
                <a:spcPts val="5879"/>
              </a:lnSpc>
              <a:spcBef>
                <a:spcPct val="0"/>
              </a:spcBef>
            </a:pPr>
            <a:r>
              <a:rPr lang="en-US" sz="4199">
                <a:solidFill>
                  <a:srgbClr val="FFFFFF"/>
                </a:solidFill>
                <a:latin typeface="Lato"/>
                <a:ea typeface="Lato"/>
                <a:cs typeface="Lato"/>
                <a:sym typeface="Lato"/>
              </a:rPr>
              <a:t>2</a:t>
            </a:r>
          </a:p>
        </p:txBody>
      </p:sp>
      <p:sp>
        <p:nvSpPr>
          <p:cNvPr name="TextBox 18" id="18"/>
          <p:cNvSpPr txBox="true"/>
          <p:nvPr/>
        </p:nvSpPr>
        <p:spPr>
          <a:xfrm rot="0">
            <a:off x="14758494" y="791229"/>
            <a:ext cx="309443" cy="721997"/>
          </a:xfrm>
          <a:prstGeom prst="rect">
            <a:avLst/>
          </a:prstGeom>
        </p:spPr>
        <p:txBody>
          <a:bodyPr anchor="t" rtlCol="false" tIns="0" lIns="0" bIns="0" rIns="0">
            <a:spAutoFit/>
          </a:bodyPr>
          <a:lstStyle/>
          <a:p>
            <a:pPr algn="ctr">
              <a:lnSpc>
                <a:spcPts val="5879"/>
              </a:lnSpc>
              <a:spcBef>
                <a:spcPct val="0"/>
              </a:spcBef>
            </a:pPr>
            <a:r>
              <a:rPr lang="en-US" sz="4199">
                <a:solidFill>
                  <a:srgbClr val="FFFFFF"/>
                </a:solidFill>
                <a:latin typeface="Lato"/>
                <a:ea typeface="Lato"/>
                <a:cs typeface="Lato"/>
                <a:sym typeface="Lato"/>
              </a:rPr>
              <a:t>3</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6844491" y="-3015084"/>
            <a:ext cx="9744477" cy="7040385"/>
          </a:xfrm>
          <a:custGeom>
            <a:avLst/>
            <a:gdLst/>
            <a:ahLst/>
            <a:cxnLst/>
            <a:rect r="r" b="b" t="t" l="l"/>
            <a:pathLst>
              <a:path h="7040385" w="9744477">
                <a:moveTo>
                  <a:pt x="0" y="0"/>
                </a:moveTo>
                <a:lnTo>
                  <a:pt x="9744477" y="0"/>
                </a:lnTo>
                <a:lnTo>
                  <a:pt x="9744477" y="7040385"/>
                </a:lnTo>
                <a:lnTo>
                  <a:pt x="0" y="7040385"/>
                </a:lnTo>
                <a:lnTo>
                  <a:pt x="0" y="0"/>
                </a:lnTo>
                <a:close/>
              </a:path>
            </a:pathLst>
          </a:custGeom>
          <a:blipFill>
            <a:blip r:embed="rId2"/>
            <a:stretch>
              <a:fillRect l="0" t="0" r="0" b="0"/>
            </a:stretch>
          </a:blipFill>
        </p:spPr>
      </p:sp>
      <p:sp>
        <p:nvSpPr>
          <p:cNvPr name="TextBox 3" id="3"/>
          <p:cNvSpPr txBox="true"/>
          <p:nvPr/>
        </p:nvSpPr>
        <p:spPr>
          <a:xfrm rot="0">
            <a:off x="2238056" y="751010"/>
            <a:ext cx="12418806" cy="1762125"/>
          </a:xfrm>
          <a:prstGeom prst="rect">
            <a:avLst/>
          </a:prstGeom>
        </p:spPr>
        <p:txBody>
          <a:bodyPr anchor="t" rtlCol="false" tIns="0" lIns="0" bIns="0" rIns="0">
            <a:spAutoFit/>
          </a:bodyPr>
          <a:lstStyle/>
          <a:p>
            <a:pPr algn="l">
              <a:lnSpc>
                <a:spcPts val="6600"/>
              </a:lnSpc>
            </a:pPr>
            <a:r>
              <a:rPr lang="en-US" sz="6000" b="true">
                <a:solidFill>
                  <a:srgbClr val="FBF9F1"/>
                </a:solidFill>
                <a:latin typeface="Poppins Bold"/>
                <a:ea typeface="Poppins Bold"/>
                <a:cs typeface="Poppins Bold"/>
                <a:sym typeface="Poppins Bold"/>
              </a:rPr>
              <a:t>OVERCOMING THE CLASS IMBALANCE PROBLEM</a:t>
            </a:r>
          </a:p>
        </p:txBody>
      </p:sp>
      <p:grpSp>
        <p:nvGrpSpPr>
          <p:cNvPr name="Group 4" id="4"/>
          <p:cNvGrpSpPr/>
          <p:nvPr/>
        </p:nvGrpSpPr>
        <p:grpSpPr>
          <a:xfrm rot="0">
            <a:off x="733963" y="3463326"/>
            <a:ext cx="7847578" cy="965619"/>
            <a:chOff x="0" y="0"/>
            <a:chExt cx="1797245" cy="221145"/>
          </a:xfrm>
        </p:grpSpPr>
        <p:sp>
          <p:nvSpPr>
            <p:cNvPr name="Freeform 5" id="5"/>
            <p:cNvSpPr/>
            <p:nvPr/>
          </p:nvSpPr>
          <p:spPr>
            <a:xfrm flipH="false" flipV="false" rot="0">
              <a:off x="0" y="0"/>
              <a:ext cx="1797245" cy="221145"/>
            </a:xfrm>
            <a:custGeom>
              <a:avLst/>
              <a:gdLst/>
              <a:ahLst/>
              <a:cxnLst/>
              <a:rect r="r" b="b" t="t" l="l"/>
              <a:pathLst>
                <a:path h="221145" w="1797245">
                  <a:moveTo>
                    <a:pt x="59192" y="0"/>
                  </a:moveTo>
                  <a:lnTo>
                    <a:pt x="1738052" y="0"/>
                  </a:lnTo>
                  <a:cubicBezTo>
                    <a:pt x="1770743" y="0"/>
                    <a:pt x="1797245" y="26501"/>
                    <a:pt x="1797245" y="59192"/>
                  </a:cubicBezTo>
                  <a:lnTo>
                    <a:pt x="1797245" y="161953"/>
                  </a:lnTo>
                  <a:cubicBezTo>
                    <a:pt x="1797245" y="177652"/>
                    <a:pt x="1791008" y="192707"/>
                    <a:pt x="1779908" y="203808"/>
                  </a:cubicBezTo>
                  <a:cubicBezTo>
                    <a:pt x="1768807" y="214909"/>
                    <a:pt x="1753751" y="221145"/>
                    <a:pt x="1738052" y="221145"/>
                  </a:cubicBezTo>
                  <a:lnTo>
                    <a:pt x="59192" y="221145"/>
                  </a:lnTo>
                  <a:cubicBezTo>
                    <a:pt x="26501" y="221145"/>
                    <a:pt x="0" y="194644"/>
                    <a:pt x="0" y="161953"/>
                  </a:cubicBezTo>
                  <a:lnTo>
                    <a:pt x="0" y="59192"/>
                  </a:lnTo>
                  <a:cubicBezTo>
                    <a:pt x="0" y="26501"/>
                    <a:pt x="26501" y="0"/>
                    <a:pt x="59192" y="0"/>
                  </a:cubicBezTo>
                  <a:close/>
                </a:path>
              </a:pathLst>
            </a:custGeom>
            <a:solidFill>
              <a:srgbClr val="000000"/>
            </a:solidFill>
            <a:ln w="38100" cap="rnd">
              <a:solidFill>
                <a:srgbClr val="FBF9F1"/>
              </a:solidFill>
              <a:prstDash val="solid"/>
              <a:round/>
            </a:ln>
          </p:spPr>
        </p:sp>
        <p:sp>
          <p:nvSpPr>
            <p:cNvPr name="TextBox 6" id="6"/>
            <p:cNvSpPr txBox="true"/>
            <p:nvPr/>
          </p:nvSpPr>
          <p:spPr>
            <a:xfrm>
              <a:off x="0" y="-38100"/>
              <a:ext cx="1797245" cy="259245"/>
            </a:xfrm>
            <a:prstGeom prst="rect">
              <a:avLst/>
            </a:prstGeom>
          </p:spPr>
          <p:txBody>
            <a:bodyPr anchor="ctr" rtlCol="false" tIns="50800" lIns="50800" bIns="50800" rIns="50800"/>
            <a:lstStyle/>
            <a:p>
              <a:pPr algn="ctr">
                <a:lnSpc>
                  <a:spcPts val="2659"/>
                </a:lnSpc>
              </a:pPr>
            </a:p>
          </p:txBody>
        </p:sp>
      </p:grpSp>
      <p:grpSp>
        <p:nvGrpSpPr>
          <p:cNvPr name="Group 7" id="7"/>
          <p:cNvGrpSpPr/>
          <p:nvPr/>
        </p:nvGrpSpPr>
        <p:grpSpPr>
          <a:xfrm rot="0">
            <a:off x="733963" y="4651799"/>
            <a:ext cx="7847578" cy="4689741"/>
            <a:chOff x="0" y="0"/>
            <a:chExt cx="1797245" cy="1074040"/>
          </a:xfrm>
        </p:grpSpPr>
        <p:sp>
          <p:nvSpPr>
            <p:cNvPr name="Freeform 8" id="8"/>
            <p:cNvSpPr/>
            <p:nvPr/>
          </p:nvSpPr>
          <p:spPr>
            <a:xfrm flipH="false" flipV="false" rot="0">
              <a:off x="0" y="0"/>
              <a:ext cx="1797245" cy="1074040"/>
            </a:xfrm>
            <a:custGeom>
              <a:avLst/>
              <a:gdLst/>
              <a:ahLst/>
              <a:cxnLst/>
              <a:rect r="r" b="b" t="t" l="l"/>
              <a:pathLst>
                <a:path h="1074040" w="1797245">
                  <a:moveTo>
                    <a:pt x="19731" y="0"/>
                  </a:moveTo>
                  <a:lnTo>
                    <a:pt x="1777514" y="0"/>
                  </a:lnTo>
                  <a:cubicBezTo>
                    <a:pt x="1788411" y="0"/>
                    <a:pt x="1797245" y="8834"/>
                    <a:pt x="1797245" y="19731"/>
                  </a:cubicBezTo>
                  <a:lnTo>
                    <a:pt x="1797245" y="1054309"/>
                  </a:lnTo>
                  <a:cubicBezTo>
                    <a:pt x="1797245" y="1065206"/>
                    <a:pt x="1788411" y="1074040"/>
                    <a:pt x="1777514" y="1074040"/>
                  </a:cubicBezTo>
                  <a:lnTo>
                    <a:pt x="19731" y="1074040"/>
                  </a:lnTo>
                  <a:cubicBezTo>
                    <a:pt x="8834" y="1074040"/>
                    <a:pt x="0" y="1065206"/>
                    <a:pt x="0" y="1054309"/>
                  </a:cubicBezTo>
                  <a:lnTo>
                    <a:pt x="0" y="19731"/>
                  </a:lnTo>
                  <a:cubicBezTo>
                    <a:pt x="0" y="8834"/>
                    <a:pt x="8834" y="0"/>
                    <a:pt x="19731" y="0"/>
                  </a:cubicBezTo>
                  <a:close/>
                </a:path>
              </a:pathLst>
            </a:custGeom>
            <a:solidFill>
              <a:srgbClr val="FBF9F1"/>
            </a:solidFill>
            <a:ln w="38100" cap="sq">
              <a:solidFill>
                <a:srgbClr val="FBF9F1"/>
              </a:solidFill>
              <a:prstDash val="solid"/>
              <a:miter/>
            </a:ln>
          </p:spPr>
        </p:sp>
        <p:sp>
          <p:nvSpPr>
            <p:cNvPr name="TextBox 9" id="9"/>
            <p:cNvSpPr txBox="true"/>
            <p:nvPr/>
          </p:nvSpPr>
          <p:spPr>
            <a:xfrm>
              <a:off x="0" y="-38100"/>
              <a:ext cx="1797245" cy="1112140"/>
            </a:xfrm>
            <a:prstGeom prst="rect">
              <a:avLst/>
            </a:prstGeom>
          </p:spPr>
          <p:txBody>
            <a:bodyPr anchor="ctr" rtlCol="false" tIns="50800" lIns="50800" bIns="50800" rIns="50800"/>
            <a:lstStyle/>
            <a:p>
              <a:pPr algn="ctr">
                <a:lnSpc>
                  <a:spcPts val="2659"/>
                </a:lnSpc>
              </a:pPr>
            </a:p>
          </p:txBody>
        </p:sp>
      </p:grpSp>
      <p:sp>
        <p:nvSpPr>
          <p:cNvPr name="Freeform 10" id="10"/>
          <p:cNvSpPr/>
          <p:nvPr/>
        </p:nvSpPr>
        <p:spPr>
          <a:xfrm flipH="false" flipV="false" rot="0">
            <a:off x="7771399" y="3681256"/>
            <a:ext cx="525785" cy="529758"/>
          </a:xfrm>
          <a:custGeom>
            <a:avLst/>
            <a:gdLst/>
            <a:ahLst/>
            <a:cxnLst/>
            <a:rect r="r" b="b" t="t" l="l"/>
            <a:pathLst>
              <a:path h="529758" w="525785">
                <a:moveTo>
                  <a:pt x="0" y="0"/>
                </a:moveTo>
                <a:lnTo>
                  <a:pt x="525786" y="0"/>
                </a:lnTo>
                <a:lnTo>
                  <a:pt x="525786" y="529758"/>
                </a:lnTo>
                <a:lnTo>
                  <a:pt x="0" y="529758"/>
                </a:lnTo>
                <a:lnTo>
                  <a:pt x="0" y="0"/>
                </a:lnTo>
                <a:close/>
              </a:path>
            </a:pathLst>
          </a:custGeom>
          <a:blipFill>
            <a:blip r:embed="rId3"/>
            <a:stretch>
              <a:fillRect l="0" t="0" r="0" b="0"/>
            </a:stretch>
          </a:blipFill>
        </p:spPr>
      </p:sp>
      <p:grpSp>
        <p:nvGrpSpPr>
          <p:cNvPr name="Group 11" id="11"/>
          <p:cNvGrpSpPr/>
          <p:nvPr/>
        </p:nvGrpSpPr>
        <p:grpSpPr>
          <a:xfrm rot="0">
            <a:off x="9706459" y="3463326"/>
            <a:ext cx="7847578" cy="965619"/>
            <a:chOff x="0" y="0"/>
            <a:chExt cx="1797245" cy="221145"/>
          </a:xfrm>
        </p:grpSpPr>
        <p:sp>
          <p:nvSpPr>
            <p:cNvPr name="Freeform 12" id="12"/>
            <p:cNvSpPr/>
            <p:nvPr/>
          </p:nvSpPr>
          <p:spPr>
            <a:xfrm flipH="false" flipV="false" rot="0">
              <a:off x="0" y="0"/>
              <a:ext cx="1797245" cy="221145"/>
            </a:xfrm>
            <a:custGeom>
              <a:avLst/>
              <a:gdLst/>
              <a:ahLst/>
              <a:cxnLst/>
              <a:rect r="r" b="b" t="t" l="l"/>
              <a:pathLst>
                <a:path h="221145" w="1797245">
                  <a:moveTo>
                    <a:pt x="59192" y="0"/>
                  </a:moveTo>
                  <a:lnTo>
                    <a:pt x="1738052" y="0"/>
                  </a:lnTo>
                  <a:cubicBezTo>
                    <a:pt x="1770743" y="0"/>
                    <a:pt x="1797245" y="26501"/>
                    <a:pt x="1797245" y="59192"/>
                  </a:cubicBezTo>
                  <a:lnTo>
                    <a:pt x="1797245" y="161953"/>
                  </a:lnTo>
                  <a:cubicBezTo>
                    <a:pt x="1797245" y="177652"/>
                    <a:pt x="1791008" y="192707"/>
                    <a:pt x="1779908" y="203808"/>
                  </a:cubicBezTo>
                  <a:cubicBezTo>
                    <a:pt x="1768807" y="214909"/>
                    <a:pt x="1753751" y="221145"/>
                    <a:pt x="1738052" y="221145"/>
                  </a:cubicBezTo>
                  <a:lnTo>
                    <a:pt x="59192" y="221145"/>
                  </a:lnTo>
                  <a:cubicBezTo>
                    <a:pt x="26501" y="221145"/>
                    <a:pt x="0" y="194644"/>
                    <a:pt x="0" y="161953"/>
                  </a:cubicBezTo>
                  <a:lnTo>
                    <a:pt x="0" y="59192"/>
                  </a:lnTo>
                  <a:cubicBezTo>
                    <a:pt x="0" y="26501"/>
                    <a:pt x="26501" y="0"/>
                    <a:pt x="59192" y="0"/>
                  </a:cubicBezTo>
                  <a:close/>
                </a:path>
              </a:pathLst>
            </a:custGeom>
            <a:solidFill>
              <a:srgbClr val="000000"/>
            </a:solidFill>
            <a:ln w="38100" cap="rnd">
              <a:solidFill>
                <a:srgbClr val="FFD944"/>
              </a:solidFill>
              <a:prstDash val="solid"/>
              <a:round/>
            </a:ln>
          </p:spPr>
        </p:sp>
        <p:sp>
          <p:nvSpPr>
            <p:cNvPr name="TextBox 13" id="13"/>
            <p:cNvSpPr txBox="true"/>
            <p:nvPr/>
          </p:nvSpPr>
          <p:spPr>
            <a:xfrm>
              <a:off x="0" y="-38100"/>
              <a:ext cx="1797245" cy="259245"/>
            </a:xfrm>
            <a:prstGeom prst="rect">
              <a:avLst/>
            </a:prstGeom>
          </p:spPr>
          <p:txBody>
            <a:bodyPr anchor="ctr" rtlCol="false" tIns="50800" lIns="50800" bIns="50800" rIns="50800"/>
            <a:lstStyle/>
            <a:p>
              <a:pPr algn="ctr">
                <a:lnSpc>
                  <a:spcPts val="2659"/>
                </a:lnSpc>
              </a:pPr>
            </a:p>
          </p:txBody>
        </p:sp>
      </p:grpSp>
      <p:sp>
        <p:nvSpPr>
          <p:cNvPr name="Freeform 14" id="14"/>
          <p:cNvSpPr/>
          <p:nvPr/>
        </p:nvSpPr>
        <p:spPr>
          <a:xfrm flipH="false" flipV="false" rot="5400000">
            <a:off x="14011079" y="-2759658"/>
            <a:ext cx="9744477" cy="7040385"/>
          </a:xfrm>
          <a:custGeom>
            <a:avLst/>
            <a:gdLst/>
            <a:ahLst/>
            <a:cxnLst/>
            <a:rect r="r" b="b" t="t" l="l"/>
            <a:pathLst>
              <a:path h="7040385" w="9744477">
                <a:moveTo>
                  <a:pt x="0" y="0"/>
                </a:moveTo>
                <a:lnTo>
                  <a:pt x="9744477" y="0"/>
                </a:lnTo>
                <a:lnTo>
                  <a:pt x="9744477" y="7040385"/>
                </a:lnTo>
                <a:lnTo>
                  <a:pt x="0" y="7040385"/>
                </a:lnTo>
                <a:lnTo>
                  <a:pt x="0" y="0"/>
                </a:lnTo>
                <a:close/>
              </a:path>
            </a:pathLst>
          </a:custGeom>
          <a:blipFill>
            <a:blip r:embed="rId2"/>
            <a:stretch>
              <a:fillRect l="0" t="0" r="0" b="0"/>
            </a:stretch>
          </a:blipFill>
        </p:spPr>
      </p:sp>
      <p:grpSp>
        <p:nvGrpSpPr>
          <p:cNvPr name="Group 15" id="15"/>
          <p:cNvGrpSpPr/>
          <p:nvPr/>
        </p:nvGrpSpPr>
        <p:grpSpPr>
          <a:xfrm rot="0">
            <a:off x="9706459" y="4651799"/>
            <a:ext cx="7847578" cy="4689741"/>
            <a:chOff x="0" y="0"/>
            <a:chExt cx="1797245" cy="1074040"/>
          </a:xfrm>
        </p:grpSpPr>
        <p:sp>
          <p:nvSpPr>
            <p:cNvPr name="Freeform 16" id="16"/>
            <p:cNvSpPr/>
            <p:nvPr/>
          </p:nvSpPr>
          <p:spPr>
            <a:xfrm flipH="false" flipV="false" rot="0">
              <a:off x="0" y="0"/>
              <a:ext cx="1797245" cy="1074040"/>
            </a:xfrm>
            <a:custGeom>
              <a:avLst/>
              <a:gdLst/>
              <a:ahLst/>
              <a:cxnLst/>
              <a:rect r="r" b="b" t="t" l="l"/>
              <a:pathLst>
                <a:path h="1074040" w="1797245">
                  <a:moveTo>
                    <a:pt x="19731" y="0"/>
                  </a:moveTo>
                  <a:lnTo>
                    <a:pt x="1777514" y="0"/>
                  </a:lnTo>
                  <a:cubicBezTo>
                    <a:pt x="1788411" y="0"/>
                    <a:pt x="1797245" y="8834"/>
                    <a:pt x="1797245" y="19731"/>
                  </a:cubicBezTo>
                  <a:lnTo>
                    <a:pt x="1797245" y="1054309"/>
                  </a:lnTo>
                  <a:cubicBezTo>
                    <a:pt x="1797245" y="1065206"/>
                    <a:pt x="1788411" y="1074040"/>
                    <a:pt x="1777514" y="1074040"/>
                  </a:cubicBezTo>
                  <a:lnTo>
                    <a:pt x="19731" y="1074040"/>
                  </a:lnTo>
                  <a:cubicBezTo>
                    <a:pt x="8834" y="1074040"/>
                    <a:pt x="0" y="1065206"/>
                    <a:pt x="0" y="1054309"/>
                  </a:cubicBezTo>
                  <a:lnTo>
                    <a:pt x="0" y="19731"/>
                  </a:lnTo>
                  <a:cubicBezTo>
                    <a:pt x="0" y="8834"/>
                    <a:pt x="8834" y="0"/>
                    <a:pt x="19731" y="0"/>
                  </a:cubicBezTo>
                  <a:close/>
                </a:path>
              </a:pathLst>
            </a:custGeom>
            <a:solidFill>
              <a:srgbClr val="FFD944"/>
            </a:solidFill>
            <a:ln w="38100" cap="sq">
              <a:solidFill>
                <a:srgbClr val="FFD944"/>
              </a:solidFill>
              <a:prstDash val="solid"/>
              <a:miter/>
            </a:ln>
          </p:spPr>
        </p:sp>
        <p:sp>
          <p:nvSpPr>
            <p:cNvPr name="TextBox 17" id="17"/>
            <p:cNvSpPr txBox="true"/>
            <p:nvPr/>
          </p:nvSpPr>
          <p:spPr>
            <a:xfrm>
              <a:off x="0" y="-38100"/>
              <a:ext cx="1797245" cy="1112140"/>
            </a:xfrm>
            <a:prstGeom prst="rect">
              <a:avLst/>
            </a:prstGeom>
          </p:spPr>
          <p:txBody>
            <a:bodyPr anchor="ctr" rtlCol="false" tIns="50800" lIns="50800" bIns="50800" rIns="50800"/>
            <a:lstStyle/>
            <a:p>
              <a:pPr algn="ctr">
                <a:lnSpc>
                  <a:spcPts val="2659"/>
                </a:lnSpc>
              </a:pPr>
            </a:p>
          </p:txBody>
        </p:sp>
      </p:grpSp>
      <p:sp>
        <p:nvSpPr>
          <p:cNvPr name="Freeform 18" id="18"/>
          <p:cNvSpPr/>
          <p:nvPr/>
        </p:nvSpPr>
        <p:spPr>
          <a:xfrm flipH="false" flipV="false" rot="0">
            <a:off x="16757833" y="3683243"/>
            <a:ext cx="513298" cy="525785"/>
          </a:xfrm>
          <a:custGeom>
            <a:avLst/>
            <a:gdLst/>
            <a:ahLst/>
            <a:cxnLst/>
            <a:rect r="r" b="b" t="t" l="l"/>
            <a:pathLst>
              <a:path h="525785" w="513298">
                <a:moveTo>
                  <a:pt x="0" y="0"/>
                </a:moveTo>
                <a:lnTo>
                  <a:pt x="513298" y="0"/>
                </a:lnTo>
                <a:lnTo>
                  <a:pt x="513298" y="525785"/>
                </a:lnTo>
                <a:lnTo>
                  <a:pt x="0" y="525785"/>
                </a:lnTo>
                <a:lnTo>
                  <a:pt x="0" y="0"/>
                </a:lnTo>
                <a:close/>
              </a:path>
            </a:pathLst>
          </a:custGeom>
          <a:blipFill>
            <a:blip r:embed="rId4"/>
            <a:stretch>
              <a:fillRect l="0" t="0" r="0" b="0"/>
            </a:stretch>
          </a:blipFill>
        </p:spPr>
      </p:sp>
      <p:sp>
        <p:nvSpPr>
          <p:cNvPr name="TextBox 19" id="19"/>
          <p:cNvSpPr txBox="true"/>
          <p:nvPr/>
        </p:nvSpPr>
        <p:spPr>
          <a:xfrm rot="0">
            <a:off x="1281212" y="3683084"/>
            <a:ext cx="4432312" cy="488002"/>
          </a:xfrm>
          <a:prstGeom prst="rect">
            <a:avLst/>
          </a:prstGeom>
        </p:spPr>
        <p:txBody>
          <a:bodyPr anchor="t" rtlCol="false" tIns="0" lIns="0" bIns="0" rIns="0">
            <a:spAutoFit/>
          </a:bodyPr>
          <a:lstStyle/>
          <a:p>
            <a:pPr algn="l">
              <a:lnSpc>
                <a:spcPts val="4025"/>
              </a:lnSpc>
              <a:spcBef>
                <a:spcPct val="0"/>
              </a:spcBef>
            </a:pPr>
            <a:r>
              <a:rPr lang="en-US" b="true" sz="2875">
                <a:solidFill>
                  <a:srgbClr val="FBF9F1"/>
                </a:solidFill>
                <a:latin typeface="Lato Bold"/>
                <a:ea typeface="Lato Bold"/>
                <a:cs typeface="Lato Bold"/>
                <a:sym typeface="Lato Bold"/>
              </a:rPr>
              <a:t>SAMPLING TECHNIQUES</a:t>
            </a:r>
          </a:p>
        </p:txBody>
      </p:sp>
      <p:sp>
        <p:nvSpPr>
          <p:cNvPr name="TextBox 20" id="20"/>
          <p:cNvSpPr txBox="true"/>
          <p:nvPr/>
        </p:nvSpPr>
        <p:spPr>
          <a:xfrm rot="0">
            <a:off x="1281212" y="4905194"/>
            <a:ext cx="6753080" cy="2678937"/>
          </a:xfrm>
          <a:prstGeom prst="rect">
            <a:avLst/>
          </a:prstGeom>
        </p:spPr>
        <p:txBody>
          <a:bodyPr anchor="t" rtlCol="false" tIns="0" lIns="0" bIns="0" rIns="0">
            <a:spAutoFit/>
          </a:bodyPr>
          <a:lstStyle/>
          <a:p>
            <a:pPr algn="just">
              <a:lnSpc>
                <a:spcPts val="3542"/>
              </a:lnSpc>
              <a:spcBef>
                <a:spcPct val="0"/>
              </a:spcBef>
            </a:pPr>
            <a:r>
              <a:rPr lang="en-US" sz="2530">
                <a:solidFill>
                  <a:srgbClr val="000000"/>
                </a:solidFill>
                <a:latin typeface="Lato"/>
                <a:ea typeface="Lato"/>
                <a:cs typeface="Lato"/>
                <a:sym typeface="Lato"/>
              </a:rPr>
              <a:t>Under-sampling: We reduced the number of non-fraudulent transactions to match the count of fraud transactions (482 examples). This method helps balance the dataset but risks losing valuable information from the legitimate transactions.</a:t>
            </a:r>
          </a:p>
        </p:txBody>
      </p:sp>
      <p:sp>
        <p:nvSpPr>
          <p:cNvPr name="TextBox 21" id="21"/>
          <p:cNvSpPr txBox="true"/>
          <p:nvPr/>
        </p:nvSpPr>
        <p:spPr>
          <a:xfrm rot="0">
            <a:off x="10253708" y="3673559"/>
            <a:ext cx="4432312" cy="488002"/>
          </a:xfrm>
          <a:prstGeom prst="rect">
            <a:avLst/>
          </a:prstGeom>
        </p:spPr>
        <p:txBody>
          <a:bodyPr anchor="t" rtlCol="false" tIns="0" lIns="0" bIns="0" rIns="0">
            <a:spAutoFit/>
          </a:bodyPr>
          <a:lstStyle/>
          <a:p>
            <a:pPr algn="l">
              <a:lnSpc>
                <a:spcPts val="4025"/>
              </a:lnSpc>
              <a:spcBef>
                <a:spcPct val="0"/>
              </a:spcBef>
            </a:pPr>
            <a:r>
              <a:rPr lang="en-US" b="true" sz="2875">
                <a:solidFill>
                  <a:srgbClr val="FFD944"/>
                </a:solidFill>
                <a:latin typeface="Lato Bold"/>
                <a:ea typeface="Lato Bold"/>
                <a:cs typeface="Lato Bold"/>
                <a:sym typeface="Lato Bold"/>
              </a:rPr>
              <a:t>GANS</a:t>
            </a:r>
          </a:p>
        </p:txBody>
      </p:sp>
      <p:sp>
        <p:nvSpPr>
          <p:cNvPr name="TextBox 22" id="22"/>
          <p:cNvSpPr txBox="true"/>
          <p:nvPr/>
        </p:nvSpPr>
        <p:spPr>
          <a:xfrm rot="0">
            <a:off x="10253708" y="4857569"/>
            <a:ext cx="6753080" cy="4469637"/>
          </a:xfrm>
          <a:prstGeom prst="rect">
            <a:avLst/>
          </a:prstGeom>
        </p:spPr>
        <p:txBody>
          <a:bodyPr anchor="t" rtlCol="false" tIns="0" lIns="0" bIns="0" rIns="0">
            <a:spAutoFit/>
          </a:bodyPr>
          <a:lstStyle/>
          <a:p>
            <a:pPr algn="just">
              <a:lnSpc>
                <a:spcPts val="3542"/>
              </a:lnSpc>
            </a:pPr>
            <a:r>
              <a:rPr lang="en-US" sz="2530">
                <a:solidFill>
                  <a:srgbClr val="000000"/>
                </a:solidFill>
                <a:latin typeface="Lato"/>
                <a:ea typeface="Lato"/>
                <a:cs typeface="Lato"/>
                <a:sym typeface="Lato"/>
              </a:rPr>
              <a:t>Augmentation using GAN: To avoid information loss, we applied Generative Adversarial Networks (GANs) to synthetically generate new fraud examples, thereby increasing the size of the fraud class to match the non-fraudulent transactions. While this technique provided more balanced data, it led to a large dataset, slowing down the computation due to the sheer number of non-fraud cases (over 200k).</a:t>
            </a:r>
          </a:p>
          <a:p>
            <a:pPr algn="just">
              <a:lnSpc>
                <a:spcPts val="3542"/>
              </a:lnSpc>
              <a:spcBef>
                <a:spcPct val="0"/>
              </a:spcBef>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true" flipV="true" rot="-8355821">
            <a:off x="13903549" y="-1143244"/>
            <a:ext cx="10502050" cy="11274421"/>
          </a:xfrm>
          <a:custGeom>
            <a:avLst/>
            <a:gdLst/>
            <a:ahLst/>
            <a:cxnLst/>
            <a:rect r="r" b="b" t="t" l="l"/>
            <a:pathLst>
              <a:path h="11274421" w="10502050">
                <a:moveTo>
                  <a:pt x="10502051" y="11274421"/>
                </a:moveTo>
                <a:lnTo>
                  <a:pt x="0" y="11274421"/>
                </a:lnTo>
                <a:lnTo>
                  <a:pt x="0" y="0"/>
                </a:lnTo>
                <a:lnTo>
                  <a:pt x="10502051" y="0"/>
                </a:lnTo>
                <a:lnTo>
                  <a:pt x="10502051" y="11274421"/>
                </a:lnTo>
                <a:close/>
              </a:path>
            </a:pathLst>
          </a:custGeom>
          <a:blipFill>
            <a:blip r:embed="rId2"/>
            <a:stretch>
              <a:fillRect l="-54" t="0" r="-54" b="0"/>
            </a:stretch>
          </a:blipFill>
        </p:spPr>
      </p:sp>
      <p:grpSp>
        <p:nvGrpSpPr>
          <p:cNvPr name="Group 3" id="3"/>
          <p:cNvGrpSpPr/>
          <p:nvPr/>
        </p:nvGrpSpPr>
        <p:grpSpPr>
          <a:xfrm rot="0">
            <a:off x="2582252" y="2041320"/>
            <a:ext cx="4366933" cy="932720"/>
            <a:chOff x="0" y="0"/>
            <a:chExt cx="1150139" cy="245655"/>
          </a:xfrm>
        </p:grpSpPr>
        <p:sp>
          <p:nvSpPr>
            <p:cNvPr name="Freeform 4" id="4"/>
            <p:cNvSpPr/>
            <p:nvPr/>
          </p:nvSpPr>
          <p:spPr>
            <a:xfrm flipH="false" flipV="false" rot="0">
              <a:off x="0" y="0"/>
              <a:ext cx="1150139" cy="245655"/>
            </a:xfrm>
            <a:custGeom>
              <a:avLst/>
              <a:gdLst/>
              <a:ahLst/>
              <a:cxnLst/>
              <a:rect r="r" b="b" t="t" l="l"/>
              <a:pathLst>
                <a:path h="245655" w="1150139">
                  <a:moveTo>
                    <a:pt x="106371" y="0"/>
                  </a:moveTo>
                  <a:lnTo>
                    <a:pt x="1043768" y="0"/>
                  </a:lnTo>
                  <a:cubicBezTo>
                    <a:pt x="1071979" y="0"/>
                    <a:pt x="1099035" y="11207"/>
                    <a:pt x="1118983" y="31155"/>
                  </a:cubicBezTo>
                  <a:cubicBezTo>
                    <a:pt x="1138932" y="51104"/>
                    <a:pt x="1150139" y="78160"/>
                    <a:pt x="1150139" y="106371"/>
                  </a:cubicBezTo>
                  <a:lnTo>
                    <a:pt x="1150139" y="139284"/>
                  </a:lnTo>
                  <a:cubicBezTo>
                    <a:pt x="1150139" y="198031"/>
                    <a:pt x="1102515" y="245655"/>
                    <a:pt x="1043768" y="245655"/>
                  </a:cubicBezTo>
                  <a:lnTo>
                    <a:pt x="106371" y="245655"/>
                  </a:lnTo>
                  <a:cubicBezTo>
                    <a:pt x="78160" y="245655"/>
                    <a:pt x="51104" y="234448"/>
                    <a:pt x="31155" y="214499"/>
                  </a:cubicBezTo>
                  <a:cubicBezTo>
                    <a:pt x="11207" y="194551"/>
                    <a:pt x="0" y="167495"/>
                    <a:pt x="0" y="139284"/>
                  </a:cubicBezTo>
                  <a:lnTo>
                    <a:pt x="0" y="106371"/>
                  </a:lnTo>
                  <a:cubicBezTo>
                    <a:pt x="0" y="78160"/>
                    <a:pt x="11207" y="51104"/>
                    <a:pt x="31155" y="31155"/>
                  </a:cubicBezTo>
                  <a:cubicBezTo>
                    <a:pt x="51104" y="11207"/>
                    <a:pt x="78160" y="0"/>
                    <a:pt x="106371" y="0"/>
                  </a:cubicBezTo>
                  <a:close/>
                </a:path>
              </a:pathLst>
            </a:custGeom>
            <a:solidFill>
              <a:srgbClr val="FFD944"/>
            </a:solidFill>
            <a:ln w="38100" cap="rnd">
              <a:solidFill>
                <a:srgbClr val="FFD944"/>
              </a:solidFill>
              <a:prstDash val="solid"/>
              <a:round/>
            </a:ln>
          </p:spPr>
        </p:sp>
        <p:sp>
          <p:nvSpPr>
            <p:cNvPr name="TextBox 5" id="5"/>
            <p:cNvSpPr txBox="true"/>
            <p:nvPr/>
          </p:nvSpPr>
          <p:spPr>
            <a:xfrm>
              <a:off x="0" y="-47625"/>
              <a:ext cx="1150139" cy="293280"/>
            </a:xfrm>
            <a:prstGeom prst="rect">
              <a:avLst/>
            </a:prstGeom>
          </p:spPr>
          <p:txBody>
            <a:bodyPr anchor="ctr" rtlCol="false" tIns="50800" lIns="50800" bIns="50800" rIns="50800"/>
            <a:lstStyle/>
            <a:p>
              <a:pPr algn="ctr">
                <a:lnSpc>
                  <a:spcPts val="3499"/>
                </a:lnSpc>
              </a:pPr>
              <a:r>
                <a:rPr lang="en-US" b="true" sz="2499">
                  <a:solidFill>
                    <a:srgbClr val="000000"/>
                  </a:solidFill>
                  <a:latin typeface="Lato Bold"/>
                  <a:ea typeface="Lato Bold"/>
                  <a:cs typeface="Lato Bold"/>
                  <a:sym typeface="Lato Bold"/>
                </a:rPr>
                <a:t>Purpose</a:t>
              </a:r>
            </a:p>
          </p:txBody>
        </p:sp>
      </p:grpSp>
      <p:grpSp>
        <p:nvGrpSpPr>
          <p:cNvPr name="Group 6" id="6"/>
          <p:cNvGrpSpPr/>
          <p:nvPr/>
        </p:nvGrpSpPr>
        <p:grpSpPr>
          <a:xfrm rot="0">
            <a:off x="11020845" y="2041320"/>
            <a:ext cx="4366933" cy="932720"/>
            <a:chOff x="0" y="0"/>
            <a:chExt cx="1150139" cy="245655"/>
          </a:xfrm>
        </p:grpSpPr>
        <p:sp>
          <p:nvSpPr>
            <p:cNvPr name="Freeform 7" id="7"/>
            <p:cNvSpPr/>
            <p:nvPr/>
          </p:nvSpPr>
          <p:spPr>
            <a:xfrm flipH="false" flipV="false" rot="0">
              <a:off x="0" y="0"/>
              <a:ext cx="1150139" cy="245655"/>
            </a:xfrm>
            <a:custGeom>
              <a:avLst/>
              <a:gdLst/>
              <a:ahLst/>
              <a:cxnLst/>
              <a:rect r="r" b="b" t="t" l="l"/>
              <a:pathLst>
                <a:path h="245655" w="1150139">
                  <a:moveTo>
                    <a:pt x="106371" y="0"/>
                  </a:moveTo>
                  <a:lnTo>
                    <a:pt x="1043768" y="0"/>
                  </a:lnTo>
                  <a:cubicBezTo>
                    <a:pt x="1071979" y="0"/>
                    <a:pt x="1099035" y="11207"/>
                    <a:pt x="1118983" y="31155"/>
                  </a:cubicBezTo>
                  <a:cubicBezTo>
                    <a:pt x="1138932" y="51104"/>
                    <a:pt x="1150139" y="78160"/>
                    <a:pt x="1150139" y="106371"/>
                  </a:cubicBezTo>
                  <a:lnTo>
                    <a:pt x="1150139" y="139284"/>
                  </a:lnTo>
                  <a:cubicBezTo>
                    <a:pt x="1150139" y="198031"/>
                    <a:pt x="1102515" y="245655"/>
                    <a:pt x="1043768" y="245655"/>
                  </a:cubicBezTo>
                  <a:lnTo>
                    <a:pt x="106371" y="245655"/>
                  </a:lnTo>
                  <a:cubicBezTo>
                    <a:pt x="78160" y="245655"/>
                    <a:pt x="51104" y="234448"/>
                    <a:pt x="31155" y="214499"/>
                  </a:cubicBezTo>
                  <a:cubicBezTo>
                    <a:pt x="11207" y="194551"/>
                    <a:pt x="0" y="167495"/>
                    <a:pt x="0" y="139284"/>
                  </a:cubicBezTo>
                  <a:lnTo>
                    <a:pt x="0" y="106371"/>
                  </a:lnTo>
                  <a:cubicBezTo>
                    <a:pt x="0" y="78160"/>
                    <a:pt x="11207" y="51104"/>
                    <a:pt x="31155" y="31155"/>
                  </a:cubicBezTo>
                  <a:cubicBezTo>
                    <a:pt x="51104" y="11207"/>
                    <a:pt x="78160" y="0"/>
                    <a:pt x="106371" y="0"/>
                  </a:cubicBezTo>
                  <a:close/>
                </a:path>
              </a:pathLst>
            </a:custGeom>
            <a:solidFill>
              <a:srgbClr val="FFD944"/>
            </a:solidFill>
            <a:ln w="38100" cap="rnd">
              <a:solidFill>
                <a:srgbClr val="FFD944"/>
              </a:solidFill>
              <a:prstDash val="solid"/>
              <a:round/>
            </a:ln>
          </p:spPr>
        </p:sp>
        <p:sp>
          <p:nvSpPr>
            <p:cNvPr name="TextBox 8" id="8"/>
            <p:cNvSpPr txBox="true"/>
            <p:nvPr/>
          </p:nvSpPr>
          <p:spPr>
            <a:xfrm>
              <a:off x="0" y="-47625"/>
              <a:ext cx="1150139" cy="293280"/>
            </a:xfrm>
            <a:prstGeom prst="rect">
              <a:avLst/>
            </a:prstGeom>
          </p:spPr>
          <p:txBody>
            <a:bodyPr anchor="ctr" rtlCol="false" tIns="50800" lIns="50800" bIns="50800" rIns="50800"/>
            <a:lstStyle/>
            <a:p>
              <a:pPr algn="ctr">
                <a:lnSpc>
                  <a:spcPts val="3499"/>
                </a:lnSpc>
              </a:pPr>
              <a:r>
                <a:rPr lang="en-US" b="true" sz="2499">
                  <a:solidFill>
                    <a:srgbClr val="000000"/>
                  </a:solidFill>
                  <a:latin typeface="Lato Bold"/>
                  <a:ea typeface="Lato Bold"/>
                  <a:cs typeface="Lato Bold"/>
                  <a:sym typeface="Lato Bold"/>
                </a:rPr>
                <a:t>How it works</a:t>
              </a:r>
            </a:p>
          </p:txBody>
        </p:sp>
      </p:grpSp>
      <p:sp>
        <p:nvSpPr>
          <p:cNvPr name="TextBox 9" id="9"/>
          <p:cNvSpPr txBox="true"/>
          <p:nvPr/>
        </p:nvSpPr>
        <p:spPr>
          <a:xfrm rot="0">
            <a:off x="5211749" y="649287"/>
            <a:ext cx="7487649" cy="758825"/>
          </a:xfrm>
          <a:prstGeom prst="rect">
            <a:avLst/>
          </a:prstGeom>
        </p:spPr>
        <p:txBody>
          <a:bodyPr anchor="t" rtlCol="false" tIns="0" lIns="0" bIns="0" rIns="0">
            <a:spAutoFit/>
          </a:bodyPr>
          <a:lstStyle/>
          <a:p>
            <a:pPr algn="ctr">
              <a:lnSpc>
                <a:spcPts val="5500"/>
              </a:lnSpc>
            </a:pPr>
            <a:r>
              <a:rPr lang="en-US" b="true" sz="5000">
                <a:solidFill>
                  <a:srgbClr val="FBF9F1"/>
                </a:solidFill>
                <a:latin typeface="Poppins Bold"/>
                <a:ea typeface="Poppins Bold"/>
                <a:cs typeface="Poppins Bold"/>
                <a:sym typeface="Poppins Bold"/>
              </a:rPr>
              <a:t>GANS</a:t>
            </a:r>
          </a:p>
        </p:txBody>
      </p:sp>
      <p:sp>
        <p:nvSpPr>
          <p:cNvPr name="Freeform 10" id="10"/>
          <p:cNvSpPr/>
          <p:nvPr/>
        </p:nvSpPr>
        <p:spPr>
          <a:xfrm flipH="true" flipV="true" rot="-8355821">
            <a:off x="-5078180" y="5845211"/>
            <a:ext cx="10502050" cy="11274421"/>
          </a:xfrm>
          <a:custGeom>
            <a:avLst/>
            <a:gdLst/>
            <a:ahLst/>
            <a:cxnLst/>
            <a:rect r="r" b="b" t="t" l="l"/>
            <a:pathLst>
              <a:path h="11274421" w="10502050">
                <a:moveTo>
                  <a:pt x="10502050" y="11274421"/>
                </a:moveTo>
                <a:lnTo>
                  <a:pt x="0" y="11274421"/>
                </a:lnTo>
                <a:lnTo>
                  <a:pt x="0" y="0"/>
                </a:lnTo>
                <a:lnTo>
                  <a:pt x="10502050" y="0"/>
                </a:lnTo>
                <a:lnTo>
                  <a:pt x="10502050" y="11274421"/>
                </a:lnTo>
                <a:close/>
              </a:path>
            </a:pathLst>
          </a:custGeom>
          <a:blipFill>
            <a:blip r:embed="rId2"/>
            <a:stretch>
              <a:fillRect l="-54" t="0" r="-54" b="0"/>
            </a:stretch>
          </a:blipFill>
        </p:spPr>
      </p:sp>
      <p:grpSp>
        <p:nvGrpSpPr>
          <p:cNvPr name="Group 11" id="11"/>
          <p:cNvGrpSpPr/>
          <p:nvPr/>
        </p:nvGrpSpPr>
        <p:grpSpPr>
          <a:xfrm rot="0">
            <a:off x="1028700" y="3607247"/>
            <a:ext cx="7474038" cy="3072506"/>
            <a:chOff x="0" y="0"/>
            <a:chExt cx="1968471" cy="809220"/>
          </a:xfrm>
        </p:grpSpPr>
        <p:sp>
          <p:nvSpPr>
            <p:cNvPr name="Freeform 12" id="12"/>
            <p:cNvSpPr/>
            <p:nvPr/>
          </p:nvSpPr>
          <p:spPr>
            <a:xfrm flipH="false" flipV="false" rot="0">
              <a:off x="0" y="0"/>
              <a:ext cx="1968471" cy="809220"/>
            </a:xfrm>
            <a:custGeom>
              <a:avLst/>
              <a:gdLst/>
              <a:ahLst/>
              <a:cxnLst/>
              <a:rect r="r" b="b" t="t" l="l"/>
              <a:pathLst>
                <a:path h="809220" w="1968471">
                  <a:moveTo>
                    <a:pt x="20717" y="0"/>
                  </a:moveTo>
                  <a:lnTo>
                    <a:pt x="1947754" y="0"/>
                  </a:lnTo>
                  <a:cubicBezTo>
                    <a:pt x="1959196" y="0"/>
                    <a:pt x="1968471" y="9275"/>
                    <a:pt x="1968471" y="20717"/>
                  </a:cubicBezTo>
                  <a:lnTo>
                    <a:pt x="1968471" y="788503"/>
                  </a:lnTo>
                  <a:cubicBezTo>
                    <a:pt x="1968471" y="793997"/>
                    <a:pt x="1966288" y="799267"/>
                    <a:pt x="1962403" y="803152"/>
                  </a:cubicBezTo>
                  <a:cubicBezTo>
                    <a:pt x="1958518" y="807037"/>
                    <a:pt x="1953248" y="809220"/>
                    <a:pt x="1947754" y="809220"/>
                  </a:cubicBezTo>
                  <a:lnTo>
                    <a:pt x="20717" y="809220"/>
                  </a:lnTo>
                  <a:cubicBezTo>
                    <a:pt x="9275" y="809220"/>
                    <a:pt x="0" y="799944"/>
                    <a:pt x="0" y="788503"/>
                  </a:cubicBezTo>
                  <a:lnTo>
                    <a:pt x="0" y="20717"/>
                  </a:lnTo>
                  <a:cubicBezTo>
                    <a:pt x="0" y="9275"/>
                    <a:pt x="9275" y="0"/>
                    <a:pt x="20717" y="0"/>
                  </a:cubicBezTo>
                  <a:close/>
                </a:path>
              </a:pathLst>
            </a:custGeom>
            <a:solidFill>
              <a:srgbClr val="000000"/>
            </a:solidFill>
            <a:ln w="38100" cap="sq">
              <a:solidFill>
                <a:srgbClr val="FBF9F1"/>
              </a:solidFill>
              <a:prstDash val="solid"/>
              <a:miter/>
            </a:ln>
          </p:spPr>
        </p:sp>
        <p:sp>
          <p:nvSpPr>
            <p:cNvPr name="TextBox 13" id="13"/>
            <p:cNvSpPr txBox="true"/>
            <p:nvPr/>
          </p:nvSpPr>
          <p:spPr>
            <a:xfrm>
              <a:off x="0" y="-47625"/>
              <a:ext cx="1968471" cy="856845"/>
            </a:xfrm>
            <a:prstGeom prst="rect">
              <a:avLst/>
            </a:prstGeom>
          </p:spPr>
          <p:txBody>
            <a:bodyPr anchor="ctr" rtlCol="false" tIns="50800" lIns="50800" bIns="50800" rIns="50800"/>
            <a:lstStyle/>
            <a:p>
              <a:pPr algn="just">
                <a:lnSpc>
                  <a:spcPts val="3499"/>
                </a:lnSpc>
              </a:pPr>
              <a:r>
                <a:rPr lang="en-US" sz="2499">
                  <a:solidFill>
                    <a:srgbClr val="FFFFFF"/>
                  </a:solidFill>
                  <a:latin typeface="Lato"/>
                  <a:ea typeface="Lato"/>
                  <a:cs typeface="Lato"/>
                  <a:sym typeface="Lato"/>
                </a:rPr>
                <a:t>GANs (Generative Adversarial Networks) are used to generate synthetic fraud data, addressing the class imbalance problem. Since fraud cases are rare, the GAN helps create realistic fraudulent transactions for model training.</a:t>
              </a:r>
            </a:p>
          </p:txBody>
        </p:sp>
      </p:grpSp>
      <p:grpSp>
        <p:nvGrpSpPr>
          <p:cNvPr name="Group 14" id="14"/>
          <p:cNvGrpSpPr/>
          <p:nvPr/>
        </p:nvGrpSpPr>
        <p:grpSpPr>
          <a:xfrm rot="0">
            <a:off x="9149322" y="3641447"/>
            <a:ext cx="8109978" cy="3038306"/>
            <a:chOff x="0" y="0"/>
            <a:chExt cx="2135961" cy="800212"/>
          </a:xfrm>
        </p:grpSpPr>
        <p:sp>
          <p:nvSpPr>
            <p:cNvPr name="Freeform 15" id="15"/>
            <p:cNvSpPr/>
            <p:nvPr/>
          </p:nvSpPr>
          <p:spPr>
            <a:xfrm flipH="false" flipV="false" rot="0">
              <a:off x="0" y="0"/>
              <a:ext cx="2135961" cy="800212"/>
            </a:xfrm>
            <a:custGeom>
              <a:avLst/>
              <a:gdLst/>
              <a:ahLst/>
              <a:cxnLst/>
              <a:rect r="r" b="b" t="t" l="l"/>
              <a:pathLst>
                <a:path h="800212" w="2135961">
                  <a:moveTo>
                    <a:pt x="19092" y="0"/>
                  </a:moveTo>
                  <a:lnTo>
                    <a:pt x="2116869" y="0"/>
                  </a:lnTo>
                  <a:cubicBezTo>
                    <a:pt x="2127413" y="0"/>
                    <a:pt x="2135961" y="8548"/>
                    <a:pt x="2135961" y="19092"/>
                  </a:cubicBezTo>
                  <a:lnTo>
                    <a:pt x="2135961" y="781120"/>
                  </a:lnTo>
                  <a:cubicBezTo>
                    <a:pt x="2135961" y="786184"/>
                    <a:pt x="2133950" y="791040"/>
                    <a:pt x="2130369" y="794620"/>
                  </a:cubicBezTo>
                  <a:cubicBezTo>
                    <a:pt x="2126789" y="798201"/>
                    <a:pt x="2121932" y="800212"/>
                    <a:pt x="2116869" y="800212"/>
                  </a:cubicBezTo>
                  <a:lnTo>
                    <a:pt x="19092" y="800212"/>
                  </a:lnTo>
                  <a:cubicBezTo>
                    <a:pt x="14029" y="800212"/>
                    <a:pt x="9173" y="798201"/>
                    <a:pt x="5592" y="794620"/>
                  </a:cubicBezTo>
                  <a:cubicBezTo>
                    <a:pt x="2012" y="791040"/>
                    <a:pt x="0" y="786184"/>
                    <a:pt x="0" y="781120"/>
                  </a:cubicBezTo>
                  <a:lnTo>
                    <a:pt x="0" y="19092"/>
                  </a:lnTo>
                  <a:cubicBezTo>
                    <a:pt x="0" y="14029"/>
                    <a:pt x="2012" y="9173"/>
                    <a:pt x="5592" y="5592"/>
                  </a:cubicBezTo>
                  <a:cubicBezTo>
                    <a:pt x="9173" y="2012"/>
                    <a:pt x="14029" y="0"/>
                    <a:pt x="19092" y="0"/>
                  </a:cubicBezTo>
                  <a:close/>
                </a:path>
              </a:pathLst>
            </a:custGeom>
            <a:solidFill>
              <a:srgbClr val="000000"/>
            </a:solidFill>
            <a:ln w="38100" cap="sq">
              <a:solidFill>
                <a:srgbClr val="FBF9F1"/>
              </a:solidFill>
              <a:prstDash val="solid"/>
              <a:miter/>
            </a:ln>
          </p:spPr>
        </p:sp>
        <p:sp>
          <p:nvSpPr>
            <p:cNvPr name="TextBox 16" id="16"/>
            <p:cNvSpPr txBox="true"/>
            <p:nvPr/>
          </p:nvSpPr>
          <p:spPr>
            <a:xfrm>
              <a:off x="0" y="-47625"/>
              <a:ext cx="2135961" cy="847837"/>
            </a:xfrm>
            <a:prstGeom prst="rect">
              <a:avLst/>
            </a:prstGeom>
          </p:spPr>
          <p:txBody>
            <a:bodyPr anchor="ctr" rtlCol="false" tIns="50800" lIns="50800" bIns="50800" rIns="50800"/>
            <a:lstStyle/>
            <a:p>
              <a:pPr algn="just">
                <a:lnSpc>
                  <a:spcPts val="3499"/>
                </a:lnSpc>
              </a:pPr>
              <a:r>
                <a:rPr lang="en-US" sz="2499">
                  <a:solidFill>
                    <a:srgbClr val="FFFFFF"/>
                  </a:solidFill>
                  <a:latin typeface="Lato"/>
                  <a:ea typeface="Lato"/>
                  <a:cs typeface="Lato"/>
                  <a:sym typeface="Lato"/>
                </a:rPr>
                <a:t>A GAN consists of two neural networks:  </a:t>
              </a:r>
            </a:p>
            <a:p>
              <a:pPr algn="just" marL="539746" indent="-269873" lvl="1">
                <a:lnSpc>
                  <a:spcPts val="3499"/>
                </a:lnSpc>
                <a:buFont typeface="Arial"/>
                <a:buChar char="•"/>
              </a:pPr>
              <a:r>
                <a:rPr lang="en-US" b="true" sz="2499">
                  <a:solidFill>
                    <a:srgbClr val="FFFFFF"/>
                  </a:solidFill>
                  <a:latin typeface="Lato Bold"/>
                  <a:ea typeface="Lato Bold"/>
                  <a:cs typeface="Lato Bold"/>
                  <a:sym typeface="Lato Bold"/>
                </a:rPr>
                <a:t>Generator</a:t>
              </a:r>
              <a:r>
                <a:rPr lang="en-US" sz="2499">
                  <a:solidFill>
                    <a:srgbClr val="FFFFFF"/>
                  </a:solidFill>
                  <a:latin typeface="Lato"/>
                  <a:ea typeface="Lato"/>
                  <a:cs typeface="Lato"/>
                  <a:sym typeface="Lato"/>
                </a:rPr>
                <a:t>: Creates fake transactions that mimic real fraudulent activity. </a:t>
              </a:r>
            </a:p>
            <a:p>
              <a:pPr algn="just" marL="539746" indent="-269873" lvl="1">
                <a:lnSpc>
                  <a:spcPts val="3499"/>
                </a:lnSpc>
                <a:buFont typeface="Arial"/>
                <a:buChar char="•"/>
              </a:pPr>
              <a:r>
                <a:rPr lang="en-US" sz="2499">
                  <a:solidFill>
                    <a:srgbClr val="FFFFFF"/>
                  </a:solidFill>
                  <a:latin typeface="Lato"/>
                  <a:ea typeface="Lato"/>
                  <a:cs typeface="Lato"/>
                  <a:sym typeface="Lato"/>
                </a:rPr>
                <a:t> </a:t>
              </a:r>
              <a:r>
                <a:rPr lang="en-US" b="true" sz="2499">
                  <a:solidFill>
                    <a:srgbClr val="FFFFFF"/>
                  </a:solidFill>
                  <a:latin typeface="Lato Bold"/>
                  <a:ea typeface="Lato Bold"/>
                  <a:cs typeface="Lato Bold"/>
                  <a:sym typeface="Lato Bold"/>
                </a:rPr>
                <a:t>Discriminator</a:t>
              </a:r>
              <a:r>
                <a:rPr lang="en-US" sz="2499">
                  <a:solidFill>
                    <a:srgbClr val="FFFFFF"/>
                  </a:solidFill>
                  <a:latin typeface="Lato"/>
                  <a:ea typeface="Lato"/>
                  <a:cs typeface="Lato"/>
                  <a:sym typeface="Lato"/>
                </a:rPr>
                <a:t>: Attempts to distinguish between real fraud data and the fake transactions generated by the generator. </a:t>
              </a:r>
            </a:p>
          </p:txBody>
        </p:sp>
      </p:grpSp>
      <p:grpSp>
        <p:nvGrpSpPr>
          <p:cNvPr name="Group 17" id="17"/>
          <p:cNvGrpSpPr/>
          <p:nvPr/>
        </p:nvGrpSpPr>
        <p:grpSpPr>
          <a:xfrm rot="0">
            <a:off x="9149322" y="6884555"/>
            <a:ext cx="8109978" cy="2411730"/>
            <a:chOff x="0" y="0"/>
            <a:chExt cx="2135961" cy="635188"/>
          </a:xfrm>
        </p:grpSpPr>
        <p:sp>
          <p:nvSpPr>
            <p:cNvPr name="Freeform 18" id="18"/>
            <p:cNvSpPr/>
            <p:nvPr/>
          </p:nvSpPr>
          <p:spPr>
            <a:xfrm flipH="false" flipV="false" rot="0">
              <a:off x="0" y="0"/>
              <a:ext cx="2135961" cy="635188"/>
            </a:xfrm>
            <a:custGeom>
              <a:avLst/>
              <a:gdLst/>
              <a:ahLst/>
              <a:cxnLst/>
              <a:rect r="r" b="b" t="t" l="l"/>
              <a:pathLst>
                <a:path h="635188" w="2135961">
                  <a:moveTo>
                    <a:pt x="19092" y="0"/>
                  </a:moveTo>
                  <a:lnTo>
                    <a:pt x="2116869" y="0"/>
                  </a:lnTo>
                  <a:cubicBezTo>
                    <a:pt x="2127413" y="0"/>
                    <a:pt x="2135961" y="8548"/>
                    <a:pt x="2135961" y="19092"/>
                  </a:cubicBezTo>
                  <a:lnTo>
                    <a:pt x="2135961" y="616096"/>
                  </a:lnTo>
                  <a:cubicBezTo>
                    <a:pt x="2135961" y="621159"/>
                    <a:pt x="2133950" y="626016"/>
                    <a:pt x="2130369" y="629596"/>
                  </a:cubicBezTo>
                  <a:cubicBezTo>
                    <a:pt x="2126789" y="633177"/>
                    <a:pt x="2121932" y="635188"/>
                    <a:pt x="2116869" y="635188"/>
                  </a:cubicBezTo>
                  <a:lnTo>
                    <a:pt x="19092" y="635188"/>
                  </a:lnTo>
                  <a:cubicBezTo>
                    <a:pt x="14029" y="635188"/>
                    <a:pt x="9173" y="633177"/>
                    <a:pt x="5592" y="629596"/>
                  </a:cubicBezTo>
                  <a:cubicBezTo>
                    <a:pt x="2012" y="626016"/>
                    <a:pt x="0" y="621159"/>
                    <a:pt x="0" y="616096"/>
                  </a:cubicBezTo>
                  <a:lnTo>
                    <a:pt x="0" y="19092"/>
                  </a:lnTo>
                  <a:cubicBezTo>
                    <a:pt x="0" y="14029"/>
                    <a:pt x="2012" y="9173"/>
                    <a:pt x="5592" y="5592"/>
                  </a:cubicBezTo>
                  <a:cubicBezTo>
                    <a:pt x="9173" y="2012"/>
                    <a:pt x="14029" y="0"/>
                    <a:pt x="19092" y="0"/>
                  </a:cubicBezTo>
                  <a:close/>
                </a:path>
              </a:pathLst>
            </a:custGeom>
            <a:solidFill>
              <a:srgbClr val="000000"/>
            </a:solidFill>
            <a:ln w="38100" cap="sq">
              <a:solidFill>
                <a:srgbClr val="FBF9F1"/>
              </a:solidFill>
              <a:prstDash val="solid"/>
              <a:miter/>
            </a:ln>
          </p:spPr>
        </p:sp>
        <p:sp>
          <p:nvSpPr>
            <p:cNvPr name="TextBox 19" id="19"/>
            <p:cNvSpPr txBox="true"/>
            <p:nvPr/>
          </p:nvSpPr>
          <p:spPr>
            <a:xfrm>
              <a:off x="0" y="-47625"/>
              <a:ext cx="2135961" cy="682813"/>
            </a:xfrm>
            <a:prstGeom prst="rect">
              <a:avLst/>
            </a:prstGeom>
          </p:spPr>
          <p:txBody>
            <a:bodyPr anchor="ctr" rtlCol="false" tIns="50800" lIns="50800" bIns="50800" rIns="50800"/>
            <a:lstStyle/>
            <a:p>
              <a:pPr algn="just">
                <a:lnSpc>
                  <a:spcPts val="3499"/>
                </a:lnSpc>
              </a:pPr>
              <a:r>
                <a:rPr lang="en-US" sz="2499">
                  <a:solidFill>
                    <a:srgbClr val="FFFFFF"/>
                  </a:solidFill>
                  <a:latin typeface="Lato"/>
                  <a:ea typeface="Lato"/>
                  <a:cs typeface="Lato"/>
                  <a:sym typeface="Lato"/>
                </a:rPr>
                <a:t>These two models work together: the generator creates data, and the discriminator validates it. Over time, this process improves the generator's ability to create realistic fraudulent data.</a:t>
              </a: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DAGTERHIqF4</dc:identifier>
  <dcterms:modified xsi:type="dcterms:W3CDTF">2011-08-01T06:04:30Z</dcterms:modified>
  <cp:revision>1</cp:revision>
  <dc:title>Black Elegant and Modern Startup Pitch Deck Presentation</dc:title>
</cp:coreProperties>
</file>